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0" r:id="rId3"/>
    <p:sldId id="257" r:id="rId4"/>
    <p:sldId id="258" r:id="rId5"/>
    <p:sldId id="269" r:id="rId6"/>
    <p:sldId id="263" r:id="rId7"/>
    <p:sldId id="262" r:id="rId8"/>
    <p:sldId id="261" r:id="rId9"/>
    <p:sldId id="2147470011" r:id="rId10"/>
    <p:sldId id="264" r:id="rId11"/>
    <p:sldId id="265" r:id="rId12"/>
    <p:sldId id="268" r:id="rId13"/>
    <p:sldId id="266" r:id="rId14"/>
    <p:sldId id="267" r:id="rId15"/>
    <p:sldId id="21474700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A43938-31EE-4E2A-B5F0-B1AA54943D4B}" v="53" dt="2022-11-08T10:04:19.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5" d="100"/>
          <a:sy n="55" d="100"/>
        </p:scale>
        <p:origin x="1413" y="11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1C024-068C-4D0C-B2C1-A93D3A81D399}" type="doc">
      <dgm:prSet loTypeId="urn:microsoft.com/office/officeart/2005/8/layout/pyramid1" loCatId="pyramid" qsTypeId="urn:microsoft.com/office/officeart/2005/8/quickstyle/simple1" qsCatId="simple" csTypeId="urn:microsoft.com/office/officeart/2005/8/colors/accent4_3" csCatId="accent4" phldr="1"/>
      <dgm:spPr/>
      <dgm:t>
        <a:bodyPr/>
        <a:lstStyle/>
        <a:p>
          <a:endParaRPr lang="en-US"/>
        </a:p>
      </dgm:t>
    </dgm:pt>
    <dgm:pt modelId="{6AE88ABC-8300-4C7D-A365-29826B459EDD}">
      <dgm:prSet phldrT="[Text]" phldr="0"/>
      <dgm:spPr>
        <a:solidFill>
          <a:schemeClr val="accent1">
            <a:lumMod val="40000"/>
            <a:lumOff val="60000"/>
          </a:schemeClr>
        </a:solidFill>
      </dgm:spPr>
      <dgm:t>
        <a:bodyPr/>
        <a:lstStyle/>
        <a:p>
          <a:endParaRPr lang="en-US"/>
        </a:p>
      </dgm:t>
    </dgm:pt>
    <dgm:pt modelId="{66816FDF-1272-4450-A138-95D9E68E7D4E}" type="parTrans" cxnId="{80BF9BA7-97AC-4653-8300-A221F7844294}">
      <dgm:prSet/>
      <dgm:spPr/>
      <dgm:t>
        <a:bodyPr/>
        <a:lstStyle/>
        <a:p>
          <a:endParaRPr lang="en-US"/>
        </a:p>
      </dgm:t>
    </dgm:pt>
    <dgm:pt modelId="{7C669D7E-0EE5-47AC-8D07-50E208E52AE1}" type="sibTrans" cxnId="{80BF9BA7-97AC-4653-8300-A221F7844294}">
      <dgm:prSet/>
      <dgm:spPr/>
      <dgm:t>
        <a:bodyPr/>
        <a:lstStyle/>
        <a:p>
          <a:endParaRPr lang="en-US"/>
        </a:p>
      </dgm:t>
    </dgm:pt>
    <dgm:pt modelId="{C7911299-60D0-4702-9FC7-FDCE9DCD109A}">
      <dgm:prSet phldrT="[Text]" phldr="0"/>
      <dgm:spPr>
        <a:solidFill>
          <a:schemeClr val="bg2">
            <a:lumMod val="60000"/>
            <a:lumOff val="40000"/>
          </a:schemeClr>
        </a:solidFill>
      </dgm:spPr>
      <dgm:t>
        <a:bodyPr/>
        <a:lstStyle/>
        <a:p>
          <a:endParaRPr lang="en-US"/>
        </a:p>
      </dgm:t>
    </dgm:pt>
    <dgm:pt modelId="{C4A21A53-832A-4DB5-A8E0-E1D4613A08CC}" type="parTrans" cxnId="{1C350A10-D190-4F07-81BA-036784974FD4}">
      <dgm:prSet/>
      <dgm:spPr/>
      <dgm:t>
        <a:bodyPr/>
        <a:lstStyle/>
        <a:p>
          <a:endParaRPr lang="en-US"/>
        </a:p>
      </dgm:t>
    </dgm:pt>
    <dgm:pt modelId="{B1B51386-3B10-461E-BB15-0D90874FDC4E}" type="sibTrans" cxnId="{1C350A10-D190-4F07-81BA-036784974FD4}">
      <dgm:prSet/>
      <dgm:spPr/>
      <dgm:t>
        <a:bodyPr/>
        <a:lstStyle/>
        <a:p>
          <a:endParaRPr lang="en-US"/>
        </a:p>
      </dgm:t>
    </dgm:pt>
    <dgm:pt modelId="{B3C413B4-6B51-4C5E-83F8-ADEC746C8F8F}">
      <dgm:prSet phldrT="[Text]" phldr="0"/>
      <dgm:spPr>
        <a:solidFill>
          <a:schemeClr val="accent1">
            <a:lumMod val="75000"/>
          </a:schemeClr>
        </a:solidFill>
      </dgm:spPr>
      <dgm:t>
        <a:bodyPr/>
        <a:lstStyle/>
        <a:p>
          <a:r>
            <a:rPr lang="en-US"/>
            <a:t> </a:t>
          </a:r>
        </a:p>
      </dgm:t>
    </dgm:pt>
    <dgm:pt modelId="{93DE39B1-845D-4197-8E30-CC647AD281CA}" type="parTrans" cxnId="{4813C791-DC8F-4DB3-BE0D-FFC16F905F1B}">
      <dgm:prSet/>
      <dgm:spPr/>
      <dgm:t>
        <a:bodyPr/>
        <a:lstStyle/>
        <a:p>
          <a:endParaRPr lang="en-US"/>
        </a:p>
      </dgm:t>
    </dgm:pt>
    <dgm:pt modelId="{29B60305-17D1-4D03-9EFC-37425CB12E5B}" type="sibTrans" cxnId="{4813C791-DC8F-4DB3-BE0D-FFC16F905F1B}">
      <dgm:prSet/>
      <dgm:spPr/>
      <dgm:t>
        <a:bodyPr/>
        <a:lstStyle/>
        <a:p>
          <a:endParaRPr lang="en-US"/>
        </a:p>
      </dgm:t>
    </dgm:pt>
    <dgm:pt modelId="{A9E630BF-980A-42C8-8E16-AC414BE8F5EA}" type="pres">
      <dgm:prSet presAssocID="{2441C024-068C-4D0C-B2C1-A93D3A81D399}" presName="Name0" presStyleCnt="0">
        <dgm:presLayoutVars>
          <dgm:dir/>
          <dgm:animLvl val="lvl"/>
          <dgm:resizeHandles val="exact"/>
        </dgm:presLayoutVars>
      </dgm:prSet>
      <dgm:spPr/>
    </dgm:pt>
    <dgm:pt modelId="{DA92FD4A-05C0-4477-8596-5881CBCFADC9}" type="pres">
      <dgm:prSet presAssocID="{6AE88ABC-8300-4C7D-A365-29826B459EDD}" presName="Name8" presStyleCnt="0"/>
      <dgm:spPr/>
    </dgm:pt>
    <dgm:pt modelId="{F26890F2-4874-4A61-AD46-E22D17E0F881}" type="pres">
      <dgm:prSet presAssocID="{6AE88ABC-8300-4C7D-A365-29826B459EDD}" presName="level" presStyleLbl="node1" presStyleIdx="0" presStyleCnt="3" custScaleY="62623">
        <dgm:presLayoutVars>
          <dgm:chMax val="1"/>
          <dgm:bulletEnabled val="1"/>
        </dgm:presLayoutVars>
      </dgm:prSet>
      <dgm:spPr/>
    </dgm:pt>
    <dgm:pt modelId="{BAE60052-C3BA-45F2-BB78-13DD6CF8CAC8}" type="pres">
      <dgm:prSet presAssocID="{6AE88ABC-8300-4C7D-A365-29826B459EDD}" presName="levelTx" presStyleLbl="revTx" presStyleIdx="0" presStyleCnt="0">
        <dgm:presLayoutVars>
          <dgm:chMax val="1"/>
          <dgm:bulletEnabled val="1"/>
        </dgm:presLayoutVars>
      </dgm:prSet>
      <dgm:spPr/>
    </dgm:pt>
    <dgm:pt modelId="{06BA8B73-EF34-4469-B077-04CD229A1903}" type="pres">
      <dgm:prSet presAssocID="{C7911299-60D0-4702-9FC7-FDCE9DCD109A}" presName="Name8" presStyleCnt="0"/>
      <dgm:spPr/>
    </dgm:pt>
    <dgm:pt modelId="{F1A33743-F516-41DA-AA62-90306BAC88C3}" type="pres">
      <dgm:prSet presAssocID="{C7911299-60D0-4702-9FC7-FDCE9DCD109A}" presName="level" presStyleLbl="node1" presStyleIdx="1" presStyleCnt="3" custScaleY="184529">
        <dgm:presLayoutVars>
          <dgm:chMax val="1"/>
          <dgm:bulletEnabled val="1"/>
        </dgm:presLayoutVars>
      </dgm:prSet>
      <dgm:spPr/>
    </dgm:pt>
    <dgm:pt modelId="{6BF737DE-D613-40D4-9F76-8AA61333FE16}" type="pres">
      <dgm:prSet presAssocID="{C7911299-60D0-4702-9FC7-FDCE9DCD109A}" presName="levelTx" presStyleLbl="revTx" presStyleIdx="0" presStyleCnt="0">
        <dgm:presLayoutVars>
          <dgm:chMax val="1"/>
          <dgm:bulletEnabled val="1"/>
        </dgm:presLayoutVars>
      </dgm:prSet>
      <dgm:spPr/>
    </dgm:pt>
    <dgm:pt modelId="{8E3BB9FC-FAD9-40E9-8052-B80DE178886D}" type="pres">
      <dgm:prSet presAssocID="{B3C413B4-6B51-4C5E-83F8-ADEC746C8F8F}" presName="Name8" presStyleCnt="0"/>
      <dgm:spPr/>
    </dgm:pt>
    <dgm:pt modelId="{E6B8D7EE-155D-43AA-AD05-D2D17CA6B597}" type="pres">
      <dgm:prSet presAssocID="{B3C413B4-6B51-4C5E-83F8-ADEC746C8F8F}" presName="level" presStyleLbl="node1" presStyleIdx="2" presStyleCnt="3" custScaleY="272057">
        <dgm:presLayoutVars>
          <dgm:chMax val="1"/>
          <dgm:bulletEnabled val="1"/>
        </dgm:presLayoutVars>
      </dgm:prSet>
      <dgm:spPr/>
    </dgm:pt>
    <dgm:pt modelId="{8C679180-6F6F-4D71-9F5E-4604C542BB58}" type="pres">
      <dgm:prSet presAssocID="{B3C413B4-6B51-4C5E-83F8-ADEC746C8F8F}" presName="levelTx" presStyleLbl="revTx" presStyleIdx="0" presStyleCnt="0">
        <dgm:presLayoutVars>
          <dgm:chMax val="1"/>
          <dgm:bulletEnabled val="1"/>
        </dgm:presLayoutVars>
      </dgm:prSet>
      <dgm:spPr/>
    </dgm:pt>
  </dgm:ptLst>
  <dgm:cxnLst>
    <dgm:cxn modelId="{73773B04-30F0-4C84-BB7C-20BB86983DC9}" type="presOf" srcId="{C7911299-60D0-4702-9FC7-FDCE9DCD109A}" destId="{F1A33743-F516-41DA-AA62-90306BAC88C3}" srcOrd="0" destOrd="0" presId="urn:microsoft.com/office/officeart/2005/8/layout/pyramid1"/>
    <dgm:cxn modelId="{1C350A10-D190-4F07-81BA-036784974FD4}" srcId="{2441C024-068C-4D0C-B2C1-A93D3A81D399}" destId="{C7911299-60D0-4702-9FC7-FDCE9DCD109A}" srcOrd="1" destOrd="0" parTransId="{C4A21A53-832A-4DB5-A8E0-E1D4613A08CC}" sibTransId="{B1B51386-3B10-461E-BB15-0D90874FDC4E}"/>
    <dgm:cxn modelId="{A4033D33-D118-41DC-8738-82F840A13387}" type="presOf" srcId="{B3C413B4-6B51-4C5E-83F8-ADEC746C8F8F}" destId="{E6B8D7EE-155D-43AA-AD05-D2D17CA6B597}" srcOrd="0" destOrd="0" presId="urn:microsoft.com/office/officeart/2005/8/layout/pyramid1"/>
    <dgm:cxn modelId="{C1C4748D-C748-42AB-A994-FC432A5713E4}" type="presOf" srcId="{C7911299-60D0-4702-9FC7-FDCE9DCD109A}" destId="{6BF737DE-D613-40D4-9F76-8AA61333FE16}" srcOrd="1" destOrd="0" presId="urn:microsoft.com/office/officeart/2005/8/layout/pyramid1"/>
    <dgm:cxn modelId="{4813C791-DC8F-4DB3-BE0D-FFC16F905F1B}" srcId="{2441C024-068C-4D0C-B2C1-A93D3A81D399}" destId="{B3C413B4-6B51-4C5E-83F8-ADEC746C8F8F}" srcOrd="2" destOrd="0" parTransId="{93DE39B1-845D-4197-8E30-CC647AD281CA}" sibTransId="{29B60305-17D1-4D03-9EFC-37425CB12E5B}"/>
    <dgm:cxn modelId="{D1BAAB9E-6165-4CAB-8648-C61F427D6E79}" type="presOf" srcId="{6AE88ABC-8300-4C7D-A365-29826B459EDD}" destId="{F26890F2-4874-4A61-AD46-E22D17E0F881}" srcOrd="0" destOrd="0" presId="urn:microsoft.com/office/officeart/2005/8/layout/pyramid1"/>
    <dgm:cxn modelId="{80BF9BA7-97AC-4653-8300-A221F7844294}" srcId="{2441C024-068C-4D0C-B2C1-A93D3A81D399}" destId="{6AE88ABC-8300-4C7D-A365-29826B459EDD}" srcOrd="0" destOrd="0" parTransId="{66816FDF-1272-4450-A138-95D9E68E7D4E}" sibTransId="{7C669D7E-0EE5-47AC-8D07-50E208E52AE1}"/>
    <dgm:cxn modelId="{021811BE-D39D-45AC-99BE-FE44567DA974}" type="presOf" srcId="{B3C413B4-6B51-4C5E-83F8-ADEC746C8F8F}" destId="{8C679180-6F6F-4D71-9F5E-4604C542BB58}" srcOrd="1" destOrd="0" presId="urn:microsoft.com/office/officeart/2005/8/layout/pyramid1"/>
    <dgm:cxn modelId="{6F526ABF-2F1B-4583-919E-4A64BFEB8E09}" type="presOf" srcId="{2441C024-068C-4D0C-B2C1-A93D3A81D399}" destId="{A9E630BF-980A-42C8-8E16-AC414BE8F5EA}" srcOrd="0" destOrd="0" presId="urn:microsoft.com/office/officeart/2005/8/layout/pyramid1"/>
    <dgm:cxn modelId="{2AE3F1CD-774C-498C-A368-77B77FEAED9D}" type="presOf" srcId="{6AE88ABC-8300-4C7D-A365-29826B459EDD}" destId="{BAE60052-C3BA-45F2-BB78-13DD6CF8CAC8}" srcOrd="1" destOrd="0" presId="urn:microsoft.com/office/officeart/2005/8/layout/pyramid1"/>
    <dgm:cxn modelId="{BADED17F-BF6D-4CC0-B05E-403526760C5E}" type="presParOf" srcId="{A9E630BF-980A-42C8-8E16-AC414BE8F5EA}" destId="{DA92FD4A-05C0-4477-8596-5881CBCFADC9}" srcOrd="0" destOrd="0" presId="urn:microsoft.com/office/officeart/2005/8/layout/pyramid1"/>
    <dgm:cxn modelId="{FAD3C37F-C188-46EC-BE5E-91735F6FD42E}" type="presParOf" srcId="{DA92FD4A-05C0-4477-8596-5881CBCFADC9}" destId="{F26890F2-4874-4A61-AD46-E22D17E0F881}" srcOrd="0" destOrd="0" presId="urn:microsoft.com/office/officeart/2005/8/layout/pyramid1"/>
    <dgm:cxn modelId="{E3CD6964-CDFC-4D9E-B03F-4725C740224C}" type="presParOf" srcId="{DA92FD4A-05C0-4477-8596-5881CBCFADC9}" destId="{BAE60052-C3BA-45F2-BB78-13DD6CF8CAC8}" srcOrd="1" destOrd="0" presId="urn:microsoft.com/office/officeart/2005/8/layout/pyramid1"/>
    <dgm:cxn modelId="{52236EEF-93A4-4DA8-8DBC-D41028EDE350}" type="presParOf" srcId="{A9E630BF-980A-42C8-8E16-AC414BE8F5EA}" destId="{06BA8B73-EF34-4469-B077-04CD229A1903}" srcOrd="1" destOrd="0" presId="urn:microsoft.com/office/officeart/2005/8/layout/pyramid1"/>
    <dgm:cxn modelId="{501F02FB-EFE5-458E-8A57-13A6456B31C8}" type="presParOf" srcId="{06BA8B73-EF34-4469-B077-04CD229A1903}" destId="{F1A33743-F516-41DA-AA62-90306BAC88C3}" srcOrd="0" destOrd="0" presId="urn:microsoft.com/office/officeart/2005/8/layout/pyramid1"/>
    <dgm:cxn modelId="{6FC60641-5AC6-40A2-971B-32E20E226374}" type="presParOf" srcId="{06BA8B73-EF34-4469-B077-04CD229A1903}" destId="{6BF737DE-D613-40D4-9F76-8AA61333FE16}" srcOrd="1" destOrd="0" presId="urn:microsoft.com/office/officeart/2005/8/layout/pyramid1"/>
    <dgm:cxn modelId="{B7BEEEA3-2723-4E7A-8586-AC9FBF4F71D8}" type="presParOf" srcId="{A9E630BF-980A-42C8-8E16-AC414BE8F5EA}" destId="{8E3BB9FC-FAD9-40E9-8052-B80DE178886D}" srcOrd="2" destOrd="0" presId="urn:microsoft.com/office/officeart/2005/8/layout/pyramid1"/>
    <dgm:cxn modelId="{1689C88E-B116-44F7-AF3D-739E20E7D76B}" type="presParOf" srcId="{8E3BB9FC-FAD9-40E9-8052-B80DE178886D}" destId="{E6B8D7EE-155D-43AA-AD05-D2D17CA6B597}" srcOrd="0" destOrd="0" presId="urn:microsoft.com/office/officeart/2005/8/layout/pyramid1"/>
    <dgm:cxn modelId="{D8E8A20E-7EED-475C-850A-1C5FE7E1F772}" type="presParOf" srcId="{8E3BB9FC-FAD9-40E9-8052-B80DE178886D}" destId="{8C679180-6F6F-4D71-9F5E-4604C542BB5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890F2-4874-4A61-AD46-E22D17E0F881}">
      <dsp:nvSpPr>
        <dsp:cNvPr id="0" name=""/>
        <dsp:cNvSpPr/>
      </dsp:nvSpPr>
      <dsp:spPr>
        <a:xfrm>
          <a:off x="2257656" y="0"/>
          <a:ext cx="619297" cy="492823"/>
        </a:xfrm>
        <a:prstGeom prst="trapezoid">
          <a:avLst>
            <a:gd name="adj" fmla="val 62832"/>
          </a:avLst>
        </a:prstGeom>
        <a:solidFill>
          <a:schemeClr val="accent1">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2257656" y="0"/>
        <a:ext cx="619297" cy="492823"/>
      </dsp:txXfrm>
    </dsp:sp>
    <dsp:sp modelId="{F1A33743-F516-41DA-AA62-90306BAC88C3}">
      <dsp:nvSpPr>
        <dsp:cNvPr id="0" name=""/>
        <dsp:cNvSpPr/>
      </dsp:nvSpPr>
      <dsp:spPr>
        <a:xfrm>
          <a:off x="1345225" y="492823"/>
          <a:ext cx="2444158" cy="1452185"/>
        </a:xfrm>
        <a:prstGeom prst="trapezoid">
          <a:avLst>
            <a:gd name="adj" fmla="val 62832"/>
          </a:avLst>
        </a:prstGeom>
        <a:solidFill>
          <a:schemeClr val="bg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a:p>
      </dsp:txBody>
      <dsp:txXfrm>
        <a:off x="1772953" y="492823"/>
        <a:ext cx="1588703" cy="1452185"/>
      </dsp:txXfrm>
    </dsp:sp>
    <dsp:sp modelId="{E6B8D7EE-155D-43AA-AD05-D2D17CA6B597}">
      <dsp:nvSpPr>
        <dsp:cNvPr id="0" name=""/>
        <dsp:cNvSpPr/>
      </dsp:nvSpPr>
      <dsp:spPr>
        <a:xfrm>
          <a:off x="0" y="1945009"/>
          <a:ext cx="5134610" cy="2141003"/>
        </a:xfrm>
        <a:prstGeom prst="trapezoid">
          <a:avLst>
            <a:gd name="adj" fmla="val 62832"/>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a:t> </a:t>
          </a:r>
        </a:p>
      </dsp:txBody>
      <dsp:txXfrm>
        <a:off x="898556" y="1945009"/>
        <a:ext cx="3337496" cy="214100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7BF57-2DF7-4F9A-A8A3-3DF719CD1176}"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4017E-7F55-4267-9901-7F9CC1C52308}" type="slidenum">
              <a:rPr lang="en-US" smtClean="0"/>
              <a:t>‹#›</a:t>
            </a:fld>
            <a:endParaRPr lang="en-US"/>
          </a:p>
        </p:txBody>
      </p:sp>
    </p:spTree>
    <p:extLst>
      <p:ext uri="{BB962C8B-B14F-4D97-AF65-F5344CB8AC3E}">
        <p14:creationId xmlns:p14="http://schemas.microsoft.com/office/powerpoint/2010/main" val="1175719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IVS Add-in – Raskere. Reservasjoner for WHS varer. Spore reservasjoner.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SDI Add-in – Masking status, </a:t>
            </a:r>
            <a:r>
              <a:rPr lang="en-US" dirty="0" err="1"/>
              <a:t>Kvalitet</a:t>
            </a:r>
            <a:r>
              <a:rPr lang="en-US" dirty="0"/>
              <a:t>, </a:t>
            </a:r>
            <a:r>
              <a:rPr lang="en-US" dirty="0" err="1"/>
              <a:t>forsinkelser</a:t>
            </a:r>
            <a:r>
              <a:rPr lang="en-US" dirty="0"/>
              <a:t> + </a:t>
            </a:r>
            <a:r>
              <a:rPr lang="en-US" dirty="0" err="1"/>
              <a:t>Prediktiv</a:t>
            </a:r>
            <a:r>
              <a:rPr lang="en-US" dirty="0"/>
              <a:t> </a:t>
            </a:r>
            <a:r>
              <a:rPr lang="en-US" dirty="0" err="1"/>
              <a:t>vedlikehold</a:t>
            </a:r>
            <a:r>
              <a:rPr lang="en-US" dirty="0"/>
              <a:t>, </a:t>
            </a:r>
            <a:r>
              <a:rPr lang="en-US" dirty="0" err="1"/>
              <a:t>Nedetid</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Planning Opt. – Batch </a:t>
            </a:r>
            <a:r>
              <a:rPr lang="en-US" dirty="0" err="1"/>
              <a:t>disposisjonskode</a:t>
            </a:r>
            <a:r>
              <a:rPr lang="en-US" dirty="0"/>
              <a:t>, </a:t>
            </a:r>
            <a:r>
              <a:rPr lang="en-US" dirty="0" err="1"/>
              <a:t>tilgangsprognoser</a:t>
            </a:r>
            <a:r>
              <a:rPr lang="en-US" dirty="0"/>
              <a:t>, </a:t>
            </a:r>
            <a:r>
              <a:rPr lang="en-US" dirty="0" err="1"/>
              <a:t>Begrenset</a:t>
            </a:r>
            <a:r>
              <a:rPr lang="en-US" dirty="0"/>
              <a:t> material, </a:t>
            </a:r>
            <a:r>
              <a:rPr lang="en-US" dirty="0" err="1"/>
              <a:t>Tilbud</a:t>
            </a:r>
            <a:r>
              <a:rPr lang="en-US" dirty="0"/>
              <a:t>, </a:t>
            </a:r>
            <a:r>
              <a:rPr lang="en-US" dirty="0" err="1"/>
              <a:t>prosessproduksjon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Varer</a:t>
            </a:r>
            <a:r>
              <a:rPr lang="en-US" dirty="0"/>
              <a:t> </a:t>
            </a:r>
            <a:r>
              <a:rPr lang="en-US" dirty="0" err="1"/>
              <a:t>tilgjengelig</a:t>
            </a:r>
            <a:r>
              <a:rPr lang="en-US" dirty="0"/>
              <a:t> </a:t>
            </a:r>
            <a:r>
              <a:rPr lang="en-US" dirty="0" err="1"/>
              <a:t>før</a:t>
            </a:r>
            <a:r>
              <a:rPr lang="en-US" dirty="0"/>
              <a:t> </a:t>
            </a:r>
            <a:r>
              <a:rPr lang="en-US" dirty="0" err="1"/>
              <a:t>ferdigmelding</a:t>
            </a:r>
            <a:endParaRPr lang="en-US" dirty="0"/>
          </a:p>
          <a:p>
            <a:pPr marL="171450" indent="-171450">
              <a:buFont typeface="Arial" panose="020B0604020202020204" pitchFamily="34" charset="0"/>
              <a:buChar char="•"/>
            </a:pPr>
            <a:r>
              <a:rPr lang="en-US" dirty="0"/>
              <a:t>MTO Scenario </a:t>
            </a:r>
            <a:r>
              <a:rPr lang="en-US" dirty="0" err="1"/>
              <a:t>planlegging</a:t>
            </a:r>
            <a:endParaRPr lang="en-US" dirty="0"/>
          </a:p>
          <a:p>
            <a:pPr marL="171450" indent="-171450">
              <a:buFont typeface="Arial" panose="020B0604020202020204" pitchFamily="34" charset="0"/>
              <a:buChar char="•"/>
            </a:pPr>
            <a:r>
              <a:rPr lang="en-US" dirty="0"/>
              <a:t>DDMRP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364017E-7F55-4267-9901-7F9CC1C52308}" type="slidenum">
              <a:rPr lang="en-US" smtClean="0"/>
              <a:t>4</a:t>
            </a:fld>
            <a:endParaRPr lang="en-US"/>
          </a:p>
        </p:txBody>
      </p:sp>
    </p:spTree>
    <p:extLst>
      <p:ext uri="{BB962C8B-B14F-4D97-AF65-F5344CB8AC3E}">
        <p14:creationId xmlns:p14="http://schemas.microsoft.com/office/powerpoint/2010/main" val="399542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IVS Add-in – Raskere. Reservasjoner for WHS varer. Spore reservasjoner.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SDI Add-in – Masking status, </a:t>
            </a:r>
            <a:r>
              <a:rPr lang="en-US" dirty="0" err="1"/>
              <a:t>Kvalitet</a:t>
            </a:r>
            <a:r>
              <a:rPr lang="en-US" dirty="0"/>
              <a:t>, </a:t>
            </a:r>
            <a:r>
              <a:rPr lang="en-US" dirty="0" err="1"/>
              <a:t>forsinkelser</a:t>
            </a:r>
            <a:r>
              <a:rPr lang="en-US" dirty="0"/>
              <a:t> + </a:t>
            </a:r>
            <a:r>
              <a:rPr lang="en-US" dirty="0" err="1"/>
              <a:t>Prediktiv</a:t>
            </a:r>
            <a:r>
              <a:rPr lang="en-US" dirty="0"/>
              <a:t> </a:t>
            </a:r>
            <a:r>
              <a:rPr lang="en-US" dirty="0" err="1"/>
              <a:t>vedlikehold</a:t>
            </a:r>
            <a:r>
              <a:rPr lang="en-US" dirty="0"/>
              <a:t>, </a:t>
            </a:r>
            <a:r>
              <a:rPr lang="en-US" dirty="0" err="1"/>
              <a:t>Nedetid</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Planning Opt. – Batch </a:t>
            </a:r>
            <a:r>
              <a:rPr lang="en-US" dirty="0" err="1"/>
              <a:t>disposisjonskode</a:t>
            </a:r>
            <a:r>
              <a:rPr lang="en-US" dirty="0"/>
              <a:t>, </a:t>
            </a:r>
            <a:r>
              <a:rPr lang="en-US" dirty="0" err="1"/>
              <a:t>tilgangsprognoser</a:t>
            </a:r>
            <a:r>
              <a:rPr lang="en-US" dirty="0"/>
              <a:t>, </a:t>
            </a:r>
            <a:r>
              <a:rPr lang="en-US" dirty="0" err="1"/>
              <a:t>Begrenset</a:t>
            </a:r>
            <a:r>
              <a:rPr lang="en-US" dirty="0"/>
              <a:t> material, </a:t>
            </a:r>
            <a:r>
              <a:rPr lang="en-US" dirty="0" err="1"/>
              <a:t>Tilbud</a:t>
            </a:r>
            <a:r>
              <a:rPr lang="en-US" dirty="0"/>
              <a:t>, </a:t>
            </a:r>
            <a:r>
              <a:rPr lang="en-US" dirty="0" err="1"/>
              <a:t>prosessproduksjon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Varer</a:t>
            </a:r>
            <a:r>
              <a:rPr lang="en-US" dirty="0"/>
              <a:t> </a:t>
            </a:r>
            <a:r>
              <a:rPr lang="en-US" dirty="0" err="1"/>
              <a:t>tilgjengelig</a:t>
            </a:r>
            <a:r>
              <a:rPr lang="en-US" dirty="0"/>
              <a:t> </a:t>
            </a:r>
            <a:r>
              <a:rPr lang="en-US" dirty="0" err="1"/>
              <a:t>før</a:t>
            </a:r>
            <a:r>
              <a:rPr lang="en-US" dirty="0"/>
              <a:t> </a:t>
            </a:r>
            <a:r>
              <a:rPr lang="en-US" dirty="0" err="1"/>
              <a:t>ferdigmelding</a:t>
            </a:r>
            <a:endParaRPr lang="en-US" dirty="0"/>
          </a:p>
          <a:p>
            <a:pPr marL="171450" indent="-171450">
              <a:buFont typeface="Arial" panose="020B0604020202020204" pitchFamily="34" charset="0"/>
              <a:buChar char="•"/>
            </a:pPr>
            <a:r>
              <a:rPr lang="en-US" dirty="0"/>
              <a:t>MTO Scenario </a:t>
            </a:r>
            <a:r>
              <a:rPr lang="en-US" dirty="0" err="1"/>
              <a:t>planlegging</a:t>
            </a:r>
            <a:endParaRPr lang="en-US" dirty="0"/>
          </a:p>
          <a:p>
            <a:pPr marL="171450" indent="-171450">
              <a:buFont typeface="Arial" panose="020B0604020202020204" pitchFamily="34" charset="0"/>
              <a:buChar char="•"/>
            </a:pPr>
            <a:r>
              <a:rPr lang="en-US" dirty="0"/>
              <a:t>DDMRP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364017E-7F55-4267-9901-7F9CC1C52308}" type="slidenum">
              <a:rPr lang="en-US" smtClean="0"/>
              <a:t>5</a:t>
            </a:fld>
            <a:endParaRPr lang="en-US"/>
          </a:p>
        </p:txBody>
      </p:sp>
    </p:spTree>
    <p:extLst>
      <p:ext uri="{BB962C8B-B14F-4D97-AF65-F5344CB8AC3E}">
        <p14:creationId xmlns:p14="http://schemas.microsoft.com/office/powerpoint/2010/main" val="2957730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4"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3"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a:stretch>
            <a:fillRect/>
          </a:stretch>
        </p:blipFill>
        <p:spPr bwMode="black">
          <a:xfrm>
            <a:off x="584201"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4" y="0"/>
            <a:ext cx="6865937" cy="430887"/>
          </a:xfrm>
        </p:spPr>
        <p:txBody>
          <a:bodyPr/>
          <a:lstStyle/>
          <a:p>
            <a:r>
              <a:rPr lang="en-US" dirty="0"/>
              <a:t>Click icon to add picture</a:t>
            </a:r>
          </a:p>
        </p:txBody>
      </p:sp>
    </p:spTree>
    <p:extLst>
      <p:ext uri="{BB962C8B-B14F-4D97-AF65-F5344CB8AC3E}">
        <p14:creationId xmlns:p14="http://schemas.microsoft.com/office/powerpoint/2010/main" val="26942656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12970731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50" y="457201"/>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200"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9459827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5626960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996952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220805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1992004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42567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39789244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2613626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4100566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92635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1612749"/>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2458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49153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1554211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14066762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9"/>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269039"/>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78040651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05C0-437F-4249-B843-9772FC1C1116}"/>
              </a:ext>
            </a:extLst>
          </p:cNvPr>
          <p:cNvSpPr>
            <a:spLocks noGrp="1"/>
          </p:cNvSpPr>
          <p:nvPr>
            <p:ph type="ctrTitle"/>
          </p:nvPr>
        </p:nvSpPr>
        <p:spPr>
          <a:xfrm>
            <a:off x="1524000" y="1663304"/>
            <a:ext cx="9144000" cy="184666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0E9E20-2C18-4221-9B5C-CCFCD93486B8}"/>
              </a:ext>
            </a:extLst>
          </p:cNvPr>
          <p:cNvSpPr>
            <a:spLocks noGrp="1"/>
          </p:cNvSpPr>
          <p:nvPr>
            <p:ph type="subTitle" idx="1"/>
          </p:nvPr>
        </p:nvSpPr>
        <p:spPr>
          <a:xfrm>
            <a:off x="1524000" y="3602038"/>
            <a:ext cx="9144000" cy="3693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1A2233-9DB2-4388-B2A3-36998A80E128}"/>
              </a:ext>
            </a:extLst>
          </p:cNvPr>
          <p:cNvSpPr>
            <a:spLocks noGrp="1"/>
          </p:cNvSpPr>
          <p:nvPr>
            <p:ph type="dt" sz="half" idx="10"/>
          </p:nvPr>
        </p:nvSpPr>
        <p:spPr/>
        <p:txBody>
          <a:bodyPr/>
          <a:lstStyle/>
          <a:p>
            <a:fld id="{7E5C6EE0-7DDB-46C2-8DFB-FDAFC25291FD}" type="datetimeFigureOut">
              <a:rPr lang="en-US" smtClean="0"/>
              <a:t>11/8/2022</a:t>
            </a:fld>
            <a:endParaRPr lang="en-US" dirty="0"/>
          </a:p>
        </p:txBody>
      </p:sp>
      <p:sp>
        <p:nvSpPr>
          <p:cNvPr id="5" name="Footer Placeholder 4">
            <a:extLst>
              <a:ext uri="{FF2B5EF4-FFF2-40B4-BE49-F238E27FC236}">
                <a16:creationId xmlns:a16="http://schemas.microsoft.com/office/drawing/2014/main" id="{15BFC450-F543-45D3-9181-AF1D28981A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582921-029A-4C46-8063-C43DEF130C43}"/>
              </a:ext>
            </a:extLst>
          </p:cNvPr>
          <p:cNvSpPr>
            <a:spLocks noGrp="1"/>
          </p:cNvSpPr>
          <p:nvPr>
            <p:ph type="sldNum" sz="quarter" idx="12"/>
          </p:nvPr>
        </p:nvSpPr>
        <p:spPr/>
        <p:txBody>
          <a:bodyPr/>
          <a:lstStyle/>
          <a:p>
            <a:fld id="{30FD198F-DF72-4C70-B173-E64C7E2B70BC}" type="slidenum">
              <a:rPr lang="en-US" smtClean="0"/>
              <a:t>‹#›</a:t>
            </a:fld>
            <a:endParaRPr lang="en-US" dirty="0"/>
          </a:p>
        </p:txBody>
      </p:sp>
    </p:spTree>
    <p:extLst>
      <p:ext uri="{BB962C8B-B14F-4D97-AF65-F5344CB8AC3E}">
        <p14:creationId xmlns:p14="http://schemas.microsoft.com/office/powerpoint/2010/main" val="14800532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221981"/>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BD15-2275-9AFB-C810-D3D01A9A2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B3EF8B-98D6-154A-A440-2ECE9390E1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FC79D-0DF5-680B-7DB0-8DCA092106CE}"/>
              </a:ext>
            </a:extLst>
          </p:cNvPr>
          <p:cNvSpPr>
            <a:spLocks noGrp="1"/>
          </p:cNvSpPr>
          <p:nvPr>
            <p:ph type="dt" sz="half" idx="10"/>
          </p:nvPr>
        </p:nvSpPr>
        <p:spPr/>
        <p:txBody>
          <a:bodyPr/>
          <a:lstStyle/>
          <a:p>
            <a:fld id="{E84FAD21-AEC6-4C61-A09F-BC6777178DF4}" type="datetimeFigureOut">
              <a:rPr lang="en-US" smtClean="0"/>
              <a:t>11/8/2022</a:t>
            </a:fld>
            <a:endParaRPr lang="en-US"/>
          </a:p>
        </p:txBody>
      </p:sp>
      <p:sp>
        <p:nvSpPr>
          <p:cNvPr id="5" name="Footer Placeholder 4">
            <a:extLst>
              <a:ext uri="{FF2B5EF4-FFF2-40B4-BE49-F238E27FC236}">
                <a16:creationId xmlns:a16="http://schemas.microsoft.com/office/drawing/2014/main" id="{4052B5AA-AAD9-82C5-DA13-EB8290A9A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3015C-B432-7202-D642-BB66CFFFC33B}"/>
              </a:ext>
            </a:extLst>
          </p:cNvPr>
          <p:cNvSpPr>
            <a:spLocks noGrp="1"/>
          </p:cNvSpPr>
          <p:nvPr>
            <p:ph type="sldNum" sz="quarter" idx="12"/>
          </p:nvPr>
        </p:nvSpPr>
        <p:spPr/>
        <p:txBody>
          <a:bodyPr/>
          <a:lstStyle/>
          <a:p>
            <a:fld id="{D8D3FCF1-3EFA-4BED-BFFD-690E6FF403F0}" type="slidenum">
              <a:rPr lang="en-US" smtClean="0"/>
              <a:t>‹#›</a:t>
            </a:fld>
            <a:endParaRPr lang="en-US"/>
          </a:p>
        </p:txBody>
      </p:sp>
    </p:spTree>
    <p:extLst>
      <p:ext uri="{BB962C8B-B14F-4D97-AF65-F5344CB8AC3E}">
        <p14:creationId xmlns:p14="http://schemas.microsoft.com/office/powerpoint/2010/main" val="67921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435100"/>
            <a:ext cx="5211763"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15105365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472114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9"/>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9"/>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14182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4" y="2081213"/>
            <a:ext cx="5214937" cy="155119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2" y="2081213"/>
            <a:ext cx="5214937" cy="155119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75118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6074198"/>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1"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1" y="2283116"/>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6" y="2276476"/>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9"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9" y="2283116"/>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276476"/>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9481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6"/>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6"/>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6"/>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6"/>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6"/>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6"/>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28136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199000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4"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3"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430887"/>
          </a:xfrm>
        </p:spPr>
        <p:txBody>
          <a:bodyPr/>
          <a:lstStyle/>
          <a:p>
            <a:r>
              <a:rPr lang="en-US" dirty="0"/>
              <a:t>Click icon to add picture</a:t>
            </a:r>
          </a:p>
        </p:txBody>
      </p:sp>
    </p:spTree>
    <p:extLst>
      <p:ext uri="{BB962C8B-B14F-4D97-AF65-F5344CB8AC3E}">
        <p14:creationId xmlns:p14="http://schemas.microsoft.com/office/powerpoint/2010/main" val="3962370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7190959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1"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8557198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p:nvSpPr>
        <p:spPr bwMode="auto">
          <a:xfrm>
            <a:off x="1" y="1"/>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6"/>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870978855"/>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p:nvSpPr>
        <p:spPr bwMode="auto">
          <a:xfrm>
            <a:off x="1" y="1"/>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844675"/>
            <a:ext cx="5211763"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5"/>
            <a:ext cx="5219700"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068652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p:nvSpPr>
        <p:spPr bwMode="auto">
          <a:xfrm>
            <a:off x="1" y="1"/>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27290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p:nvSpPr>
        <p:spPr bwMode="auto">
          <a:xfrm>
            <a:off x="1" y="1"/>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2"/>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4" y="2495686"/>
            <a:ext cx="5214937" cy="155119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6"/>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2" y="2489200"/>
            <a:ext cx="5214937" cy="155119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0729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p:nvSpPr>
        <p:spPr bwMode="auto">
          <a:xfrm>
            <a:off x="1" y="1"/>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340316"/>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p:nvSpPr>
        <p:spPr bwMode="auto">
          <a:xfrm>
            <a:off x="1" y="1"/>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1" y="1844676"/>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1"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6"/>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6" y="2682876"/>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9" y="1844676"/>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9"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6"/>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682876"/>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77483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60825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435101"/>
            <a:ext cx="5211763"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1"/>
            <a:ext cx="5219700"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75306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21638020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97665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4" y="2087699"/>
            <a:ext cx="5214937" cy="155119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9"/>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2" y="2081213"/>
            <a:ext cx="5214937" cy="155119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3595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87255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1"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1" y="2283116"/>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6" y="2276476"/>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9"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9" y="2283116"/>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276476"/>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0017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25540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53576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p:nvSpPr>
        <p:spPr>
          <a:xfrm flipH="1">
            <a:off x="584200" y="1436689"/>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p:nvSpPr>
        <p:spPr>
          <a:xfrm flipH="1">
            <a:off x="2470150" y="1436689"/>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p:nvSpPr>
        <p:spPr>
          <a:xfrm flipH="1">
            <a:off x="4367808" y="1436689"/>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p:nvSpPr>
        <p:spPr>
          <a:xfrm flipH="1">
            <a:off x="6240016" y="1436689"/>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p:nvSpPr>
        <p:spPr>
          <a:xfrm flipH="1">
            <a:off x="8127999" y="1436689"/>
            <a:ext cx="1592262" cy="581025"/>
          </a:xfrm>
          <a:prstGeom prst="rect">
            <a:avLst/>
          </a:prstGeom>
          <a:noFill/>
        </p:spPr>
        <p:txBody>
          <a:bodyPr wrap="square" lIns="90000" tIns="0" rIns="0" bIns="0" rtlCol="0">
            <a:noAutofit/>
          </a:bodyPr>
          <a:lstStyle/>
          <a:p>
            <a:pPr algn="l"/>
            <a:r>
              <a:rPr lang="en-US" sz="3600" dirty="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p:nvSpPr>
        <p:spPr>
          <a:xfrm flipH="1">
            <a:off x="10013950" y="1436689"/>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p:nvSpPr>
        <p:spPr>
          <a:xfrm flipH="1">
            <a:off x="584200" y="3789364"/>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p:nvSpPr>
        <p:spPr>
          <a:xfrm flipH="1">
            <a:off x="2470150" y="3789364"/>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p:nvSpPr>
        <p:spPr>
          <a:xfrm flipH="1">
            <a:off x="4367808" y="3789364"/>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p:nvSpPr>
        <p:spPr>
          <a:xfrm flipH="1">
            <a:off x="6240016" y="3789364"/>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p:nvSpPr>
        <p:spPr>
          <a:xfrm flipH="1">
            <a:off x="8127999" y="3789364"/>
            <a:ext cx="1592262" cy="581025"/>
          </a:xfrm>
          <a:prstGeom prst="rect">
            <a:avLst/>
          </a:prstGeom>
          <a:noFill/>
        </p:spPr>
        <p:txBody>
          <a:bodyPr wrap="square" lIns="90000" tIns="0" rIns="0" bIns="0" rtlCol="0">
            <a:noAutofit/>
          </a:bodyPr>
          <a:lstStyle/>
          <a:p>
            <a:pPr algn="l"/>
            <a:r>
              <a:rPr lang="en-US" sz="3600" dirty="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p:nvSpPr>
        <p:spPr>
          <a:xfrm flipH="1">
            <a:off x="10013950" y="3789364"/>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1" y="2137144"/>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4" y="2137144"/>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1" y="2137144"/>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1" y="4509121"/>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4" y="4509121"/>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1" y="4509121"/>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2444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p:nvSpPr>
        <p:spPr>
          <a:xfrm flipH="1">
            <a:off x="584200" y="1436689"/>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p:nvSpPr>
        <p:spPr>
          <a:xfrm flipH="1">
            <a:off x="2470150" y="1436689"/>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p:nvSpPr>
        <p:spPr>
          <a:xfrm flipH="1">
            <a:off x="4367808" y="1436689"/>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p:nvSpPr>
        <p:spPr>
          <a:xfrm flipH="1">
            <a:off x="6240016" y="1436689"/>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p:nvSpPr>
        <p:spPr>
          <a:xfrm flipH="1">
            <a:off x="8127999" y="1436689"/>
            <a:ext cx="1592262"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p:nvSpPr>
        <p:spPr>
          <a:xfrm flipH="1">
            <a:off x="10013950" y="1436689"/>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p:nvSpPr>
        <p:spPr>
          <a:xfrm flipH="1">
            <a:off x="584200" y="3789364"/>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p:nvSpPr>
        <p:spPr>
          <a:xfrm flipH="1">
            <a:off x="2470150" y="3789364"/>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p:nvSpPr>
        <p:spPr>
          <a:xfrm flipH="1">
            <a:off x="4367808" y="3789364"/>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p:nvSpPr>
        <p:spPr>
          <a:xfrm flipH="1">
            <a:off x="6240016" y="3789364"/>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p:nvSpPr>
        <p:spPr>
          <a:xfrm flipH="1">
            <a:off x="8127999" y="3789364"/>
            <a:ext cx="1592262"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p:nvSpPr>
        <p:spPr>
          <a:xfrm flipH="1">
            <a:off x="10013950" y="3789364"/>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1" y="2137144"/>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4" y="2137144"/>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1" y="2137144"/>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1" y="4509121"/>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4" y="4509121"/>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1" y="4509121"/>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232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p:nvSpPr>
        <p:spPr>
          <a:xfrm flipH="1">
            <a:off x="584200" y="1436689"/>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p:nvSpPr>
        <p:spPr>
          <a:xfrm flipH="1">
            <a:off x="2470150" y="1436689"/>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p:nvSpPr>
        <p:spPr>
          <a:xfrm flipH="1">
            <a:off x="4367808" y="1436689"/>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p:nvSpPr>
        <p:spPr>
          <a:xfrm flipH="1">
            <a:off x="6240016" y="1436689"/>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p:nvSpPr>
        <p:spPr>
          <a:xfrm flipH="1">
            <a:off x="8127999" y="1436689"/>
            <a:ext cx="1592262"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p:nvSpPr>
        <p:spPr>
          <a:xfrm flipH="1">
            <a:off x="10013950" y="1436689"/>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p:nvSpPr>
        <p:spPr>
          <a:xfrm flipH="1">
            <a:off x="584200" y="3789364"/>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p:nvSpPr>
        <p:spPr>
          <a:xfrm flipH="1">
            <a:off x="2470150" y="3789364"/>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p:nvSpPr>
        <p:spPr>
          <a:xfrm flipH="1">
            <a:off x="4367808" y="3789364"/>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p:nvSpPr>
        <p:spPr>
          <a:xfrm flipH="1">
            <a:off x="6240016" y="3789364"/>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p:nvSpPr>
        <p:spPr>
          <a:xfrm flipH="1">
            <a:off x="8127999" y="3789364"/>
            <a:ext cx="1592262"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p:nvSpPr>
        <p:spPr>
          <a:xfrm flipH="1">
            <a:off x="10013950" y="3789364"/>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1" y="2137144"/>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4" y="2137144"/>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1" y="2137144"/>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1" y="4509121"/>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4" y="4509121"/>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1" y="4509121"/>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99359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1" y="2137144"/>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4" y="2137144"/>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1" y="2137144"/>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1" y="4509121"/>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4" y="4509121"/>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1" y="4509121"/>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1" y="1436689"/>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9"/>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9"/>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9"/>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9"/>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9"/>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1" y="3789041"/>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1"/>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1"/>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1"/>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1"/>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1"/>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3664273212"/>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376982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4"/>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4"/>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1" y="2137144"/>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4" y="2137144"/>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1" y="2137144"/>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4"/>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1"/>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1"/>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1" y="4509121"/>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4" y="4509121"/>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1" y="4509121"/>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1"/>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1" y="1436689"/>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9"/>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9"/>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9"/>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9"/>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9"/>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1" y="3789041"/>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1"/>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1"/>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1"/>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1"/>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1"/>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405525219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4"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4" y="2137144"/>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1" y="2137144"/>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4"/>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4" y="4509121"/>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1" y="4509121"/>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1"/>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9"/>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9"/>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9"/>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1"/>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1"/>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1"/>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4"/>
            <a:ext cx="3481388" cy="861775"/>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95684772"/>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2016204"/>
            <a:ext cx="4158362" cy="110799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1" y="3535541"/>
            <a:ext cx="4162425" cy="338554"/>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69546465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2873415"/>
            <a:ext cx="4159950" cy="1107996"/>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49606318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4" y="2979738"/>
            <a:ext cx="4163125" cy="861775"/>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63892747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1" y="0"/>
            <a:ext cx="6892925" cy="430887"/>
          </a:xfrm>
        </p:spPr>
        <p:txBody>
          <a:bodyPr/>
          <a:lstStyle/>
          <a:p>
            <a:r>
              <a:rPr lang="en-US" dirty="0"/>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4" y="457200"/>
            <a:ext cx="4416425" cy="1107996"/>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4"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172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6" y="0"/>
            <a:ext cx="6892925" cy="430887"/>
          </a:xfrm>
        </p:spPr>
        <p:txBody>
          <a:bodyPr/>
          <a:lstStyle/>
          <a:p>
            <a:r>
              <a:rPr lang="en-US" dirty="0"/>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1" y="457200"/>
            <a:ext cx="4416425" cy="1107996"/>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1" y="1436689"/>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886767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89333263"/>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26683238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8646409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50328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p:nvSpPr>
        <p:spPr>
          <a:xfrm>
            <a:off x="584200" y="2425781"/>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sz="3600" dirty="0"/>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p:nvPicPr>
        <p:blipFill>
          <a:blip r:embed="rId3"/>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397212891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574566298"/>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436128"/>
            <a:ext cx="11018520" cy="5539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44402219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47002363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145520893"/>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79889705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4" y="5689600"/>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1" y="5689600"/>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2" y="5689600"/>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0741039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55399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55399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55399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553998"/>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4042531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866573"/>
            <a:ext cx="11018520" cy="55399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1"/>
            <a:ext cx="4892040" cy="276999"/>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276999"/>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20693677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866572"/>
            <a:ext cx="11018520" cy="55399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1"/>
            <a:ext cx="2852928"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10"/>
            <a:ext cx="2852928"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02251538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74517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866573"/>
            <a:ext cx="11018520" cy="55399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1"/>
            <a:ext cx="1828800"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10"/>
            <a:ext cx="1828800"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10"/>
            <a:ext cx="1828800"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35676963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866573"/>
            <a:ext cx="11018520" cy="55399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1"/>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10"/>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10"/>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10"/>
            <a:ext cx="1801368"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3231252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869747"/>
            <a:ext cx="11018520" cy="55399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51894296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863792"/>
            <a:ext cx="11018520" cy="55399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55399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17559928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863792"/>
            <a:ext cx="11018520" cy="55399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830997"/>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87239753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1"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1"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900" y="2025651"/>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37815400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1" y="2044962"/>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1"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9"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1277991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9"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430887"/>
          </a:xfrm>
        </p:spPr>
        <p:txBody>
          <a:bodyPr/>
          <a:lstStyle/>
          <a:p>
            <a:r>
              <a:rPr lang="en-US" dirty="0"/>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9"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9"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309832977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7" y="2309813"/>
            <a:ext cx="3182027" cy="553998"/>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3"/>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4"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83003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3150414"/>
            <a:ext cx="3182027" cy="553998"/>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70"/>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9757563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9" y="292101"/>
            <a:ext cx="6270625" cy="430887"/>
          </a:xfrm>
        </p:spPr>
        <p:txBody>
          <a:bodyPr/>
          <a:lstStyle/>
          <a:p>
            <a:r>
              <a:rPr lang="en-US" dirty="0"/>
              <a:t>Click icon to add picture</a:t>
            </a:r>
          </a:p>
        </p:txBody>
      </p:sp>
    </p:spTree>
    <p:extLst>
      <p:ext uri="{BB962C8B-B14F-4D97-AF65-F5344CB8AC3E}">
        <p14:creationId xmlns:p14="http://schemas.microsoft.com/office/powerpoint/2010/main" val="903530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9"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75324805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4"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4"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97188969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6"/>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4" y="961466"/>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4" y="3818966"/>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9"/>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1" y="1436689"/>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477837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9283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9"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9"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9"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9"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9" y="4545014"/>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9" y="4545014"/>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21320752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369332"/>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9"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369332"/>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2"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369332"/>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8"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369332"/>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1"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369332"/>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8"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369332"/>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1"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358371363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585789"/>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6"/>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22332188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5" y="585789"/>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3"/>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75802395"/>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3282049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p:nvCxnSpPr>
        <p:spPr>
          <a:xfrm>
            <a:off x="6096000" y="1989443"/>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3" y="585789"/>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335003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5734049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p:nvCxnSpPr>
        <p:spPr>
          <a:xfrm>
            <a:off x="6240464"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2"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4"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9"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9"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4"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4" y="2977116"/>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4"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4" y="5120722"/>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2444000516"/>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6"/>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4" y="2200940"/>
            <a:ext cx="3835399"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1"/>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5"/>
            <a:ext cx="383540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432792"/>
          </a:xfrm>
          <a:prstGeom prst="ellipse">
            <a:avLst/>
          </a:prstGeom>
        </p:spPr>
        <p:txBody>
          <a:bodyPr/>
          <a:lstStyle>
            <a:lvl1pPr>
              <a:defRPr sz="1000"/>
            </a:lvl1pPr>
          </a:lstStyle>
          <a:p>
            <a:r>
              <a:rPr lang="en-US" dirty="0"/>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432792"/>
          </a:xfrm>
          <a:prstGeom prst="ellipse">
            <a:avLst/>
          </a:prstGeom>
        </p:spPr>
        <p:txBody>
          <a:bodyPr/>
          <a:lstStyle>
            <a:lvl1pPr>
              <a:defRPr sz="1000"/>
            </a:lvl1pPr>
          </a:lstStyle>
          <a:p>
            <a:r>
              <a:rPr lang="en-US" dirty="0"/>
              <a:t>Click icon to add picture</a:t>
            </a:r>
          </a:p>
        </p:txBody>
      </p:sp>
    </p:spTree>
    <p:extLst>
      <p:ext uri="{BB962C8B-B14F-4D97-AF65-F5344CB8AC3E}">
        <p14:creationId xmlns:p14="http://schemas.microsoft.com/office/powerpoint/2010/main" val="3330635092"/>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p:nvSpPr>
        <p:spPr bwMode="auto">
          <a:xfrm>
            <a:off x="1" y="1"/>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2"/>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6"/>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423637"/>
          </a:xfrm>
          <a:prstGeom prst="ellipse">
            <a:avLst/>
          </a:prstGeom>
          <a:ln>
            <a:noFill/>
          </a:ln>
        </p:spPr>
        <p:txBody>
          <a:bodyPr/>
          <a:lstStyle/>
          <a:p>
            <a:r>
              <a:rPr lang="en-US" dirty="0"/>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423637"/>
          </a:xfrm>
          <a:prstGeom prst="ellipse">
            <a:avLst/>
          </a:prstGeom>
          <a:ln>
            <a:noFill/>
          </a:ln>
        </p:spPr>
        <p:txBody>
          <a:bodyPr/>
          <a:lstStyle/>
          <a:p>
            <a:r>
              <a:rPr lang="en-US" dirty="0"/>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423637"/>
          </a:xfrm>
          <a:prstGeom prst="ellipse">
            <a:avLst/>
          </a:prstGeom>
          <a:ln>
            <a:noFill/>
          </a:ln>
        </p:spPr>
        <p:txBody>
          <a:bodyPr/>
          <a:lstStyle/>
          <a:p>
            <a:r>
              <a:rPr lang="en-US" dirty="0"/>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423637"/>
          </a:xfrm>
          <a:prstGeom prst="ellipse">
            <a:avLst/>
          </a:prstGeom>
          <a:ln>
            <a:noFill/>
          </a:ln>
        </p:spPr>
        <p:txBody>
          <a:bodyPr/>
          <a:lstStyle/>
          <a:p>
            <a:r>
              <a:rPr lang="en-US" dirty="0"/>
              <a:t>Click icon to add picture</a:t>
            </a:r>
          </a:p>
        </p:txBody>
      </p:sp>
    </p:spTree>
    <p:extLst>
      <p:ext uri="{BB962C8B-B14F-4D97-AF65-F5344CB8AC3E}">
        <p14:creationId xmlns:p14="http://schemas.microsoft.com/office/powerpoint/2010/main" val="3211916470"/>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430887"/>
          </a:xfrm>
        </p:spPr>
        <p:txBody>
          <a:bodyPr/>
          <a:lstStyle/>
          <a:p>
            <a:r>
              <a:rPr lang="en-US" dirty="0"/>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9"/>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8" y="2093723"/>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8" y="4426833"/>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221345156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430887"/>
          </a:xfrm>
        </p:spPr>
        <p:txBody>
          <a:bodyPr/>
          <a:lstStyle/>
          <a:p>
            <a:r>
              <a:rPr lang="en-US" dirty="0"/>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9"/>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8" y="2093723"/>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8" y="4426833"/>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0862758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9"/>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5"/>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40772012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3"/>
            <a:ext cx="4356100" cy="6177517"/>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302343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4"/>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5750648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4"/>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894088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4"/>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97136073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29646603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2603773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799048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4996147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0850608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9591076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2314"/>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30711992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9711032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3799537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1"/>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406653719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4" y="457201"/>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6"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6"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2977931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theme" Target="../theme/theme1.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image" Target="../media/image1.emf"/><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118" cstate="hqprint">
            <a:extLst>
              <a:ext uri="{28A0092B-C50C-407E-A947-70E740481C1C}">
                <a14:useLocalDpi xmlns:a14="http://schemas.microsoft.com/office/drawing/2010/main"/>
              </a:ext>
            </a:extLst>
          </a:blip>
          <a:srcRect l="762"/>
          <a:stretch/>
        </p:blipFill>
        <p:spPr>
          <a:xfrm rot="5400000">
            <a:off x="9509760" y="2843774"/>
            <a:ext cx="6858000" cy="1170455"/>
          </a:xfrm>
          <a:prstGeom prst="rect">
            <a:avLst/>
          </a:prstGeom>
        </p:spPr>
      </p:pic>
    </p:spTree>
    <p:extLst>
      <p:ext uri="{BB962C8B-B14F-4D97-AF65-F5344CB8AC3E}">
        <p14:creationId xmlns:p14="http://schemas.microsoft.com/office/powerpoint/2010/main" val="154555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Lst>
  <p:transition>
    <p:fade/>
  </p:transition>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16.xml"/><Relationship Id="rId1" Type="http://schemas.openxmlformats.org/officeDocument/2006/relationships/video" Target="https://www.youtube.com/embed/2MJ4ZoO0IVU?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microsoft.com/en-us/dynamics365/supply-chain/sensor-data-intelligence/sdi-home-page" TargetMode="External"/><Relationship Id="rId2" Type="http://schemas.openxmlformats.org/officeDocument/2006/relationships/hyperlink" Target="https://community.dynamics.com/365/dynamics-365-fasttrack/b/techtalks/posts/asset-management-in-dynamics-365-supply-chain-management---deep-dive-sensor-data-intelligence-add-in-for-dynamics-365-supply-chain-management-october-21-2022?" TargetMode="External"/><Relationship Id="rId1" Type="http://schemas.openxmlformats.org/officeDocument/2006/relationships/slideLayout" Target="../slideLayouts/slideLayout106.xml"/><Relationship Id="rId5" Type="http://schemas.openxmlformats.org/officeDocument/2006/relationships/hyperlink" Target="https://azure.microsoft.com/en-us/products/iot-hub/" TargetMode="External"/><Relationship Id="rId4" Type="http://schemas.openxmlformats.org/officeDocument/2006/relationships/hyperlink" Target="https://azure.microsoft.com/en-us/products/iot-centra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diagramLayout" Target="../diagrams/layout1.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diagramData" Target="../diagrams/data1.xml"/><Relationship Id="rId1" Type="http://schemas.openxmlformats.org/officeDocument/2006/relationships/slideLayout" Target="../slideLayouts/slideLayout110.xml"/><Relationship Id="rId6" Type="http://schemas.microsoft.com/office/2007/relationships/diagramDrawing" Target="../diagrams/drawing1.xml"/><Relationship Id="rId11" Type="http://schemas.openxmlformats.org/officeDocument/2006/relationships/image" Target="../media/image32.svg"/><Relationship Id="rId5" Type="http://schemas.openxmlformats.org/officeDocument/2006/relationships/diagramColors" Target="../diagrams/colors1.xml"/><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diagramQuickStyle" Target="../diagrams/quickStyle1.xml"/><Relationship Id="rId9" Type="http://schemas.openxmlformats.org/officeDocument/2006/relationships/image" Target="../media/image30.sv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hyperlink" Target="https://learn.microsoft.com/en-us/dynamics365-release-plan/2022wave2/finance-operations/dynamics365-finance/financial-dimension-service" TargetMode="Externa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ty.dynamics.com/365/dynamics-365-fasttrack/b/techtalks/posts/what-s-new-in-supply-chain-management---wave-2-2022-edition-october-18-19-2022" TargetMode="External"/><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hyperlink" Target="https://community.dynamics.com/365/dynamics-365-fasttrack/b/techtalks/posts/what-s-new-in-supply-chain-management---wave-2-2022-edition-october-18-19-2022" TargetMode="External"/><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hyperlink" Target="https://community.dynamics.com/365/dynamics-365-fasttrack/b/techtalks/posts/what-s-new-in-dynamics-365-commerce---2022-release-wave-2-october-20-2022" TargetMode="Externa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1CC4-766B-704D-A50B-1B7ED123452F}"/>
              </a:ext>
            </a:extLst>
          </p:cNvPr>
          <p:cNvSpPr>
            <a:spLocks noGrp="1"/>
          </p:cNvSpPr>
          <p:nvPr>
            <p:ph type="title"/>
          </p:nvPr>
        </p:nvSpPr>
        <p:spPr>
          <a:xfrm>
            <a:off x="571245" y="5000802"/>
            <a:ext cx="3477325" cy="1107996"/>
          </a:xfrm>
        </p:spPr>
        <p:txBody>
          <a:bodyPr wrap="square" anchor="b">
            <a:normAutofit fontScale="90000"/>
          </a:bodyPr>
          <a:lstStyle/>
          <a:p>
            <a:r>
              <a:rPr lang="nb-NO" dirty="0"/>
              <a:t>What’s new F&amp;O</a:t>
            </a:r>
            <a:br>
              <a:rPr lang="nb-NO" dirty="0"/>
            </a:br>
            <a:r>
              <a:rPr lang="nb-NO" dirty="0"/>
              <a:t>Release Wave 2 2022</a:t>
            </a:r>
            <a:endParaRPr lang="en-US" dirty="0"/>
          </a:p>
        </p:txBody>
      </p:sp>
      <p:sp>
        <p:nvSpPr>
          <p:cNvPr id="4" name="Text Placeholder 3">
            <a:extLst>
              <a:ext uri="{FF2B5EF4-FFF2-40B4-BE49-F238E27FC236}">
                <a16:creationId xmlns:a16="http://schemas.microsoft.com/office/drawing/2014/main" id="{AB1BCF8A-ACFF-8627-F81A-9825F4182EEA}"/>
              </a:ext>
            </a:extLst>
          </p:cNvPr>
          <p:cNvSpPr>
            <a:spLocks noGrp="1"/>
          </p:cNvSpPr>
          <p:nvPr>
            <p:ph type="body" sz="quarter" idx="13"/>
          </p:nvPr>
        </p:nvSpPr>
        <p:spPr/>
        <p:txBody>
          <a:bodyPr wrap="square">
            <a:normAutofit/>
          </a:bodyPr>
          <a:lstStyle/>
          <a:p>
            <a:r>
              <a:rPr lang="nb-NO" dirty="0"/>
              <a:t>Fredrik Sætre</a:t>
            </a:r>
            <a:endParaRPr lang="en-US" dirty="0"/>
          </a:p>
        </p:txBody>
      </p:sp>
      <p:sp>
        <p:nvSpPr>
          <p:cNvPr id="3" name="Text Placeholder 2">
            <a:extLst>
              <a:ext uri="{FF2B5EF4-FFF2-40B4-BE49-F238E27FC236}">
                <a16:creationId xmlns:a16="http://schemas.microsoft.com/office/drawing/2014/main" id="{B957BC71-3881-E2DF-121E-2E77E5F51E27}"/>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CBD02E64-3CCC-7E1A-92A0-68361630C5E4}"/>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E781B8B5-AFA6-A0B5-C279-3116F7A81536}"/>
              </a:ext>
            </a:extLst>
          </p:cNvPr>
          <p:cNvSpPr>
            <a:spLocks noGrp="1"/>
          </p:cNvSpPr>
          <p:nvPr>
            <p:ph type="body" sz="quarter" idx="19"/>
          </p:nvPr>
        </p:nvSpPr>
        <p:spPr/>
        <p:txBody>
          <a:bodyPr/>
          <a:lstStyle/>
          <a:p>
            <a:endParaRPr lang="en-US"/>
          </a:p>
        </p:txBody>
      </p:sp>
      <p:sp>
        <p:nvSpPr>
          <p:cNvPr id="8" name="Text Placeholder 7">
            <a:extLst>
              <a:ext uri="{FF2B5EF4-FFF2-40B4-BE49-F238E27FC236}">
                <a16:creationId xmlns:a16="http://schemas.microsoft.com/office/drawing/2014/main" id="{7D85E2FB-5E56-2C70-1D8E-22A36E9F4436}"/>
              </a:ext>
            </a:extLst>
          </p:cNvPr>
          <p:cNvSpPr>
            <a:spLocks noGrp="1"/>
          </p:cNvSpPr>
          <p:nvPr>
            <p:ph type="body" sz="quarter" idx="20"/>
          </p:nvPr>
        </p:nvSpPr>
        <p:spPr/>
        <p:txBody>
          <a:bodyPr/>
          <a:lstStyle/>
          <a:p>
            <a:endParaRPr lang="en-US"/>
          </a:p>
        </p:txBody>
      </p:sp>
      <p:sp>
        <p:nvSpPr>
          <p:cNvPr id="9" name="Text Placeholder 8">
            <a:extLst>
              <a:ext uri="{FF2B5EF4-FFF2-40B4-BE49-F238E27FC236}">
                <a16:creationId xmlns:a16="http://schemas.microsoft.com/office/drawing/2014/main" id="{11316BD1-C805-D865-FD5A-0CBCBB35CAE1}"/>
              </a:ext>
            </a:extLst>
          </p:cNvPr>
          <p:cNvSpPr>
            <a:spLocks noGrp="1"/>
          </p:cNvSpPr>
          <p:nvPr>
            <p:ph type="body" sz="quarter" idx="21"/>
          </p:nvPr>
        </p:nvSpPr>
        <p:spPr/>
        <p:txBody>
          <a:bodyPr/>
          <a:lstStyle/>
          <a:p>
            <a:endParaRPr lang="en-US"/>
          </a:p>
        </p:txBody>
      </p:sp>
      <p:sp>
        <p:nvSpPr>
          <p:cNvPr id="10" name="Text Placeholder 9">
            <a:extLst>
              <a:ext uri="{FF2B5EF4-FFF2-40B4-BE49-F238E27FC236}">
                <a16:creationId xmlns:a16="http://schemas.microsoft.com/office/drawing/2014/main" id="{C3889288-F9F1-3F03-FA99-21841482F65C}"/>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86EE21FE-52E0-9C6E-25C4-ED120A13A15A}"/>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593B861B-7319-6B2B-9E9E-02803A380603}"/>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1B84CB7D-1674-70E4-D51D-27EE6AB9182E}"/>
              </a:ext>
            </a:extLst>
          </p:cNvPr>
          <p:cNvSpPr>
            <a:spLocks noGrp="1"/>
          </p:cNvSpPr>
          <p:nvPr>
            <p:ph type="body" sz="quarter" idx="31"/>
          </p:nvPr>
        </p:nvSpPr>
        <p:spPr/>
        <p:txBody>
          <a:bodyPr/>
          <a:lstStyle/>
          <a:p>
            <a:endParaRPr lang="en-US"/>
          </a:p>
        </p:txBody>
      </p:sp>
      <p:sp>
        <p:nvSpPr>
          <p:cNvPr id="14" name="Text Placeholder 13">
            <a:extLst>
              <a:ext uri="{FF2B5EF4-FFF2-40B4-BE49-F238E27FC236}">
                <a16:creationId xmlns:a16="http://schemas.microsoft.com/office/drawing/2014/main" id="{5C93EB67-089D-59BB-FBD7-A5F7900EF6BF}"/>
              </a:ext>
            </a:extLst>
          </p:cNvPr>
          <p:cNvSpPr>
            <a:spLocks noGrp="1"/>
          </p:cNvSpPr>
          <p:nvPr>
            <p:ph type="body" sz="quarter" idx="32"/>
          </p:nvPr>
        </p:nvSpPr>
        <p:spPr/>
        <p:txBody>
          <a:bodyPr/>
          <a:lstStyle/>
          <a:p>
            <a:endParaRPr lang="en-US"/>
          </a:p>
        </p:txBody>
      </p:sp>
      <p:sp>
        <p:nvSpPr>
          <p:cNvPr id="15" name="Text Placeholder 14">
            <a:extLst>
              <a:ext uri="{FF2B5EF4-FFF2-40B4-BE49-F238E27FC236}">
                <a16:creationId xmlns:a16="http://schemas.microsoft.com/office/drawing/2014/main" id="{38E47410-BE2D-E21E-8E62-9488C72281CE}"/>
              </a:ext>
            </a:extLst>
          </p:cNvPr>
          <p:cNvSpPr>
            <a:spLocks noGrp="1"/>
          </p:cNvSpPr>
          <p:nvPr>
            <p:ph type="body" sz="quarter" idx="33"/>
          </p:nvPr>
        </p:nvSpPr>
        <p:spPr/>
        <p:txBody>
          <a:bodyPr/>
          <a:lstStyle/>
          <a:p>
            <a:endParaRPr lang="en-US"/>
          </a:p>
        </p:txBody>
      </p:sp>
      <p:pic>
        <p:nvPicPr>
          <p:cNvPr id="7" name="Picture 6" descr="Stor havbølge mod en klar blå himmel">
            <a:extLst>
              <a:ext uri="{FF2B5EF4-FFF2-40B4-BE49-F238E27FC236}">
                <a16:creationId xmlns:a16="http://schemas.microsoft.com/office/drawing/2014/main" id="{02E5FA23-5AF9-57B2-A4E3-727A73C959E9}"/>
              </a:ext>
            </a:extLst>
          </p:cNvPr>
          <p:cNvPicPr>
            <a:picLocks noChangeAspect="1"/>
          </p:cNvPicPr>
          <p:nvPr/>
        </p:nvPicPr>
        <p:blipFill rotWithShape="1">
          <a:blip r:embed="rId2"/>
          <a:srcRect l="19743" r="13506" b="-1"/>
          <a:stretch/>
        </p:blipFill>
        <p:spPr>
          <a:xfrm>
            <a:off x="5334000" y="10"/>
            <a:ext cx="6858000" cy="6857990"/>
          </a:xfrm>
          <a:prstGeom prst="rect">
            <a:avLst/>
          </a:prstGeom>
          <a:noFill/>
        </p:spPr>
      </p:pic>
    </p:spTree>
    <p:extLst>
      <p:ext uri="{BB962C8B-B14F-4D97-AF65-F5344CB8AC3E}">
        <p14:creationId xmlns:p14="http://schemas.microsoft.com/office/powerpoint/2010/main" val="14919684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EFB1-0AFA-0EDF-1D1C-14C61872F833}"/>
              </a:ext>
            </a:extLst>
          </p:cNvPr>
          <p:cNvSpPr>
            <a:spLocks noGrp="1"/>
          </p:cNvSpPr>
          <p:nvPr>
            <p:ph type="title"/>
          </p:nvPr>
        </p:nvSpPr>
        <p:spPr/>
        <p:txBody>
          <a:bodyPr/>
          <a:lstStyle/>
          <a:p>
            <a:r>
              <a:rPr lang="en-US" dirty="0" err="1"/>
              <a:t>Innsikt</a:t>
            </a:r>
            <a:r>
              <a:rPr lang="en-US" dirty="0"/>
              <a:t> </a:t>
            </a:r>
            <a:r>
              <a:rPr lang="en-US" dirty="0" err="1"/>
              <a:t>i</a:t>
            </a:r>
            <a:r>
              <a:rPr lang="en-US" dirty="0"/>
              <a:t> </a:t>
            </a:r>
            <a:r>
              <a:rPr lang="en-US" dirty="0" err="1"/>
              <a:t>risiko</a:t>
            </a:r>
            <a:r>
              <a:rPr lang="en-US" dirty="0"/>
              <a:t> </a:t>
            </a:r>
            <a:r>
              <a:rPr lang="en-US" dirty="0" err="1"/>
              <a:t>fra</a:t>
            </a:r>
            <a:r>
              <a:rPr lang="en-US" dirty="0"/>
              <a:t> </a:t>
            </a:r>
            <a:r>
              <a:rPr lang="en-US" dirty="0" err="1"/>
              <a:t>forsyningskjeden</a:t>
            </a:r>
            <a:endParaRPr lang="en-US" dirty="0"/>
          </a:p>
        </p:txBody>
      </p:sp>
      <p:pic>
        <p:nvPicPr>
          <p:cNvPr id="1026" name="Picture 2" descr="Supply Risk Dashboard">
            <a:extLst>
              <a:ext uri="{FF2B5EF4-FFF2-40B4-BE49-F238E27FC236}">
                <a16:creationId xmlns:a16="http://schemas.microsoft.com/office/drawing/2014/main" id="{096D4531-D363-4830-A034-7C7227382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242" y="1664985"/>
            <a:ext cx="5839549" cy="39596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1990B6-2BA3-7708-3C8C-06D5297EC259}"/>
              </a:ext>
            </a:extLst>
          </p:cNvPr>
          <p:cNvSpPr txBox="1"/>
          <p:nvPr/>
        </p:nvSpPr>
        <p:spPr>
          <a:xfrm>
            <a:off x="399145" y="5763421"/>
            <a:ext cx="10488593" cy="923330"/>
          </a:xfrm>
          <a:prstGeom prst="rect">
            <a:avLst/>
          </a:prstGeom>
          <a:noFill/>
        </p:spPr>
        <p:txBody>
          <a:bodyPr wrap="square">
            <a:spAutoFit/>
          </a:bodyPr>
          <a:lstStyle/>
          <a:p>
            <a:r>
              <a:rPr lang="en-US" b="1" dirty="0"/>
              <a:t>Ny </a:t>
            </a:r>
            <a:r>
              <a:rPr lang="en-US" b="1" dirty="0" err="1"/>
              <a:t>funksjonalitet</a:t>
            </a:r>
            <a:r>
              <a:rPr lang="en-US" b="1" dirty="0"/>
              <a:t>:</a:t>
            </a:r>
          </a:p>
          <a:p>
            <a:pPr marL="285750" indent="-285750">
              <a:buFont typeface="Arial" panose="020B0604020202020204" pitchFamily="34" charset="0"/>
              <a:buChar char="•"/>
            </a:pPr>
            <a:r>
              <a:rPr lang="en-US" dirty="0" err="1"/>
              <a:t>Nytt</a:t>
            </a:r>
            <a:r>
              <a:rPr lang="en-US" dirty="0"/>
              <a:t> </a:t>
            </a:r>
            <a:r>
              <a:rPr lang="en-US" dirty="0" err="1"/>
              <a:t>arbeidsområde</a:t>
            </a:r>
            <a:r>
              <a:rPr lang="en-US" dirty="0"/>
              <a:t> </a:t>
            </a:r>
            <a:r>
              <a:rPr lang="en-US" dirty="0" err="1"/>
              <a:t>innen</a:t>
            </a:r>
            <a:r>
              <a:rPr lang="en-US" dirty="0"/>
              <a:t> </a:t>
            </a:r>
            <a:r>
              <a:rPr lang="en-US" dirty="0" err="1"/>
              <a:t>innkjøp</a:t>
            </a:r>
            <a:r>
              <a:rPr lang="en-US" dirty="0"/>
              <a:t> med </a:t>
            </a:r>
            <a:r>
              <a:rPr lang="en-US" dirty="0" err="1"/>
              <a:t>PowerBI</a:t>
            </a:r>
            <a:r>
              <a:rPr lang="en-US" dirty="0"/>
              <a:t> </a:t>
            </a:r>
            <a:r>
              <a:rPr lang="en-US" dirty="0" err="1"/>
              <a:t>rapportere</a:t>
            </a:r>
            <a:r>
              <a:rPr lang="en-US" dirty="0"/>
              <a:t>, KPI </a:t>
            </a:r>
            <a:r>
              <a:rPr lang="en-US" dirty="0" err="1"/>
              <a:t>fliser</a:t>
            </a:r>
            <a:r>
              <a:rPr lang="en-US" dirty="0"/>
              <a:t> </a:t>
            </a:r>
            <a:r>
              <a:rPr lang="en-US" dirty="0" err="1"/>
              <a:t>og</a:t>
            </a:r>
            <a:r>
              <a:rPr lang="en-US" dirty="0"/>
              <a:t> </a:t>
            </a:r>
            <a:r>
              <a:rPr lang="en-US" dirty="0" err="1"/>
              <a:t>visninger</a:t>
            </a:r>
            <a:r>
              <a:rPr lang="en-US" dirty="0"/>
              <a:t>. </a:t>
            </a:r>
          </a:p>
          <a:p>
            <a:pPr marL="285750" indent="-285750">
              <a:buFont typeface="Arial" panose="020B0604020202020204" pitchFamily="34" charset="0"/>
              <a:buChar char="•"/>
            </a:pPr>
            <a:r>
              <a:rPr lang="en-US" dirty="0"/>
              <a:t>Nye parameter for </a:t>
            </a:r>
            <a:r>
              <a:rPr lang="en-US" dirty="0" err="1"/>
              <a:t>innkjøp</a:t>
            </a:r>
            <a:r>
              <a:rPr lang="en-US" dirty="0"/>
              <a:t> for å </a:t>
            </a:r>
            <a:r>
              <a:rPr lang="en-US" dirty="0" err="1"/>
              <a:t>kontrollere</a:t>
            </a:r>
            <a:r>
              <a:rPr lang="en-US" dirty="0"/>
              <a:t> KPI </a:t>
            </a:r>
            <a:r>
              <a:rPr lang="en-US" dirty="0" err="1"/>
              <a:t>verdier</a:t>
            </a:r>
            <a:r>
              <a:rPr lang="en-US" dirty="0"/>
              <a:t>.</a:t>
            </a:r>
          </a:p>
        </p:txBody>
      </p:sp>
      <p:pic>
        <p:nvPicPr>
          <p:cNvPr id="6" name="Picture 5">
            <a:extLst>
              <a:ext uri="{FF2B5EF4-FFF2-40B4-BE49-F238E27FC236}">
                <a16:creationId xmlns:a16="http://schemas.microsoft.com/office/drawing/2014/main" id="{71BE4F50-5BB4-1713-6408-CB0392340F1D}"/>
              </a:ext>
            </a:extLst>
          </p:cNvPr>
          <p:cNvPicPr>
            <a:picLocks noChangeAspect="1"/>
          </p:cNvPicPr>
          <p:nvPr/>
        </p:nvPicPr>
        <p:blipFill>
          <a:blip r:embed="rId3"/>
          <a:stretch>
            <a:fillRect/>
          </a:stretch>
        </p:blipFill>
        <p:spPr>
          <a:xfrm>
            <a:off x="279209" y="1664985"/>
            <a:ext cx="5314934" cy="3959638"/>
          </a:xfrm>
          <a:prstGeom prst="rect">
            <a:avLst/>
          </a:prstGeom>
        </p:spPr>
      </p:pic>
    </p:spTree>
    <p:extLst>
      <p:ext uri="{BB962C8B-B14F-4D97-AF65-F5344CB8AC3E}">
        <p14:creationId xmlns:p14="http://schemas.microsoft.com/office/powerpoint/2010/main" val="387275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884F-BC22-F828-EA1C-DC62864625E8}"/>
              </a:ext>
            </a:extLst>
          </p:cNvPr>
          <p:cNvSpPr>
            <a:spLocks noGrp="1"/>
          </p:cNvSpPr>
          <p:nvPr>
            <p:ph type="title"/>
          </p:nvPr>
        </p:nvSpPr>
        <p:spPr/>
        <p:txBody>
          <a:bodyPr/>
          <a:lstStyle/>
          <a:p>
            <a:r>
              <a:rPr lang="nb-NO" dirty="0"/>
              <a:t>IoT integrasjon gjort enkelt… og smart</a:t>
            </a:r>
            <a:endParaRPr lang="en-US" dirty="0"/>
          </a:p>
        </p:txBody>
      </p:sp>
      <p:sp>
        <p:nvSpPr>
          <p:cNvPr id="6" name="Text Placeholder 5">
            <a:extLst>
              <a:ext uri="{FF2B5EF4-FFF2-40B4-BE49-F238E27FC236}">
                <a16:creationId xmlns:a16="http://schemas.microsoft.com/office/drawing/2014/main" id="{F7147F6C-A202-3E45-7529-65B66F8C0208}"/>
              </a:ext>
            </a:extLst>
          </p:cNvPr>
          <p:cNvSpPr>
            <a:spLocks noGrp="1"/>
          </p:cNvSpPr>
          <p:nvPr>
            <p:ph type="body" sz="quarter" idx="12"/>
          </p:nvPr>
        </p:nvSpPr>
        <p:spPr/>
        <p:txBody>
          <a:bodyPr/>
          <a:lstStyle/>
          <a:p>
            <a:r>
              <a:rPr lang="nb-NO" dirty="0"/>
              <a:t>Sendor Intelligence</a:t>
            </a:r>
            <a:endParaRPr lang="en-US" dirty="0"/>
          </a:p>
        </p:txBody>
      </p:sp>
      <p:pic>
        <p:nvPicPr>
          <p:cNvPr id="5" name="Content Placeholder 4">
            <a:extLst>
              <a:ext uri="{FF2B5EF4-FFF2-40B4-BE49-F238E27FC236}">
                <a16:creationId xmlns:a16="http://schemas.microsoft.com/office/drawing/2014/main" id="{D4351456-AAE0-888A-7096-C18801E26781}"/>
              </a:ext>
            </a:extLst>
          </p:cNvPr>
          <p:cNvPicPr>
            <a:picLocks noGrp="1" noChangeAspect="1"/>
          </p:cNvPicPr>
          <p:nvPr>
            <p:ph idx="4294967295"/>
          </p:nvPr>
        </p:nvPicPr>
        <p:blipFill>
          <a:blip r:embed="rId2"/>
          <a:stretch>
            <a:fillRect/>
          </a:stretch>
        </p:blipFill>
        <p:spPr>
          <a:xfrm>
            <a:off x="1993062" y="1671256"/>
            <a:ext cx="8049443" cy="4842517"/>
          </a:xfrm>
        </p:spPr>
      </p:pic>
    </p:spTree>
    <p:extLst>
      <p:ext uri="{BB962C8B-B14F-4D97-AF65-F5344CB8AC3E}">
        <p14:creationId xmlns:p14="http://schemas.microsoft.com/office/powerpoint/2010/main" val="358915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898E-C79D-AB2C-94C7-F0B867D0DB1F}"/>
              </a:ext>
            </a:extLst>
          </p:cNvPr>
          <p:cNvSpPr>
            <a:spLocks noGrp="1"/>
          </p:cNvSpPr>
          <p:nvPr>
            <p:ph type="title"/>
          </p:nvPr>
        </p:nvSpPr>
        <p:spPr/>
        <p:txBody>
          <a:bodyPr/>
          <a:lstStyle/>
          <a:p>
            <a:endParaRPr lang="en-US"/>
          </a:p>
        </p:txBody>
      </p:sp>
      <p:pic>
        <p:nvPicPr>
          <p:cNvPr id="4" name="Online Media 3" title="Sensor Intelligence">
            <a:hlinkClick r:id="" action="ppaction://media"/>
            <a:extLst>
              <a:ext uri="{FF2B5EF4-FFF2-40B4-BE49-F238E27FC236}">
                <a16:creationId xmlns:a16="http://schemas.microsoft.com/office/drawing/2014/main" id="{B8769516-2DCE-56B4-5F44-69AFBDE838ED}"/>
              </a:ext>
            </a:extLst>
          </p:cNvPr>
          <p:cNvPicPr>
            <a:picLocks noGrp="1" noRot="1" noChangeAspect="1"/>
          </p:cNvPicPr>
          <p:nvPr>
            <p:ph idx="1"/>
            <a:videoFile r:link="rId1"/>
          </p:nvPr>
        </p:nvPicPr>
        <p:blipFill>
          <a:blip r:embed="rId3"/>
          <a:stretch>
            <a:fillRect/>
          </a:stretch>
        </p:blipFill>
        <p:spPr>
          <a:xfrm>
            <a:off x="0" y="0"/>
            <a:ext cx="12254798" cy="6924847"/>
          </a:xfrm>
          <a:prstGeom prst="rect">
            <a:avLst/>
          </a:prstGeom>
        </p:spPr>
      </p:pic>
    </p:spTree>
    <p:extLst>
      <p:ext uri="{BB962C8B-B14F-4D97-AF65-F5344CB8AC3E}">
        <p14:creationId xmlns:p14="http://schemas.microsoft.com/office/powerpoint/2010/main" val="29927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DA2A34-6BF4-EA87-E7C2-36DFAFA0C971}"/>
              </a:ext>
            </a:extLst>
          </p:cNvPr>
          <p:cNvSpPr>
            <a:spLocks noGrp="1"/>
          </p:cNvSpPr>
          <p:nvPr>
            <p:ph type="title"/>
          </p:nvPr>
        </p:nvSpPr>
        <p:spPr/>
        <p:txBody>
          <a:bodyPr/>
          <a:lstStyle/>
          <a:p>
            <a:r>
              <a:rPr lang="nb-NO" dirty="0"/>
              <a:t>Støtte for ulike scenario</a:t>
            </a:r>
            <a:endParaRPr lang="en-US" dirty="0"/>
          </a:p>
        </p:txBody>
      </p:sp>
      <p:sp>
        <p:nvSpPr>
          <p:cNvPr id="7" name="Text Placeholder 6">
            <a:extLst>
              <a:ext uri="{FF2B5EF4-FFF2-40B4-BE49-F238E27FC236}">
                <a16:creationId xmlns:a16="http://schemas.microsoft.com/office/drawing/2014/main" id="{38415DDF-5152-48C6-5FBE-B93051E67A88}"/>
              </a:ext>
            </a:extLst>
          </p:cNvPr>
          <p:cNvSpPr>
            <a:spLocks noGrp="1"/>
          </p:cNvSpPr>
          <p:nvPr>
            <p:ph type="body" sz="quarter" idx="12"/>
          </p:nvPr>
        </p:nvSpPr>
        <p:spPr/>
        <p:txBody>
          <a:bodyPr/>
          <a:lstStyle/>
          <a:p>
            <a:r>
              <a:rPr lang="nb-NO" dirty="0"/>
              <a:t>Sensor Intelligence</a:t>
            </a:r>
            <a:endParaRPr lang="en-US" dirty="0"/>
          </a:p>
        </p:txBody>
      </p:sp>
      <p:pic>
        <p:nvPicPr>
          <p:cNvPr id="5" name="Picture 4">
            <a:extLst>
              <a:ext uri="{FF2B5EF4-FFF2-40B4-BE49-F238E27FC236}">
                <a16:creationId xmlns:a16="http://schemas.microsoft.com/office/drawing/2014/main" id="{3F3483E0-89B8-8FDE-71AE-7FB6A2BA1303}"/>
              </a:ext>
            </a:extLst>
          </p:cNvPr>
          <p:cNvPicPr>
            <a:picLocks noChangeAspect="1"/>
          </p:cNvPicPr>
          <p:nvPr/>
        </p:nvPicPr>
        <p:blipFill>
          <a:blip r:embed="rId2"/>
          <a:stretch>
            <a:fillRect/>
          </a:stretch>
        </p:blipFill>
        <p:spPr>
          <a:xfrm>
            <a:off x="92364" y="1480668"/>
            <a:ext cx="12192000" cy="5377332"/>
          </a:xfrm>
          <a:prstGeom prst="rect">
            <a:avLst/>
          </a:prstGeom>
        </p:spPr>
      </p:pic>
    </p:spTree>
    <p:extLst>
      <p:ext uri="{BB962C8B-B14F-4D97-AF65-F5344CB8AC3E}">
        <p14:creationId xmlns:p14="http://schemas.microsoft.com/office/powerpoint/2010/main" val="338086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4019-0D8B-3A5E-C181-81C514B0FEDE}"/>
              </a:ext>
            </a:extLst>
          </p:cNvPr>
          <p:cNvSpPr>
            <a:spLocks noGrp="1"/>
          </p:cNvSpPr>
          <p:nvPr>
            <p:ph type="title"/>
          </p:nvPr>
        </p:nvSpPr>
        <p:spPr/>
        <p:txBody>
          <a:bodyPr/>
          <a:lstStyle/>
          <a:p>
            <a:r>
              <a:rPr lang="nb-NO" dirty="0"/>
              <a:t>Sensor Intelligence lenker</a:t>
            </a:r>
            <a:endParaRPr lang="en-US" dirty="0"/>
          </a:p>
        </p:txBody>
      </p:sp>
      <p:sp>
        <p:nvSpPr>
          <p:cNvPr id="3" name="Content Placeholder 2">
            <a:extLst>
              <a:ext uri="{FF2B5EF4-FFF2-40B4-BE49-F238E27FC236}">
                <a16:creationId xmlns:a16="http://schemas.microsoft.com/office/drawing/2014/main" id="{CB4D46E5-CE2A-B329-7E6A-214E3612C48D}"/>
              </a:ext>
            </a:extLst>
          </p:cNvPr>
          <p:cNvSpPr>
            <a:spLocks noGrp="1"/>
          </p:cNvSpPr>
          <p:nvPr>
            <p:ph type="body" sz="quarter" idx="12"/>
          </p:nvPr>
        </p:nvSpPr>
        <p:spPr>
          <a:xfrm>
            <a:off x="1401494" y="2193244"/>
            <a:ext cx="9144000" cy="3046988"/>
          </a:xfrm>
        </p:spPr>
        <p:txBody>
          <a:bodyPr/>
          <a:lstStyle/>
          <a:p>
            <a:pPr marL="342900" indent="-342900">
              <a:buFont typeface="Arial" panose="020B0604020202020204" pitchFamily="34" charset="0"/>
              <a:buChar char="•"/>
            </a:pPr>
            <a:r>
              <a:rPr lang="en-US" dirty="0">
                <a:hlinkClick r:id="rId2"/>
              </a:rPr>
              <a:t>Asset Management in Dynamics 365 Supply Chain Management - Deep Dive: Sensor Data Intelligence Add-in for Dynamics 365 Supply Chain Management | October 21, 2022 - Microsoft Dynamics Blog</a:t>
            </a:r>
            <a:endParaRPr lang="en-US" dirty="0"/>
          </a:p>
          <a:p>
            <a:pPr marL="342900" indent="-342900">
              <a:buFont typeface="Arial" panose="020B0604020202020204" pitchFamily="34" charset="0"/>
              <a:buChar char="•"/>
            </a:pPr>
            <a:r>
              <a:rPr lang="en-US" dirty="0">
                <a:hlinkClick r:id="rId3"/>
              </a:rPr>
              <a:t>Sensor Data Intelligence home page - Supply Chain Management | Dynamics 365 | Microsoft Learn</a:t>
            </a:r>
            <a:endParaRPr lang="en-US" dirty="0">
              <a:hlinkClick r:id="rId4"/>
            </a:endParaRPr>
          </a:p>
          <a:p>
            <a:pPr marL="342900" indent="-342900">
              <a:buFont typeface="Arial" panose="020B0604020202020204" pitchFamily="34" charset="0"/>
              <a:buChar char="•"/>
            </a:pPr>
            <a:endParaRPr lang="en-US" dirty="0">
              <a:hlinkClick r:id="rId4"/>
            </a:endParaRPr>
          </a:p>
          <a:p>
            <a:pPr marL="342900" indent="-342900">
              <a:buFont typeface="Arial" panose="020B0604020202020204" pitchFamily="34" charset="0"/>
              <a:buChar char="•"/>
            </a:pPr>
            <a:endParaRPr lang="en-US" dirty="0">
              <a:hlinkClick r:id="rId4"/>
            </a:endParaRPr>
          </a:p>
          <a:p>
            <a:pPr marL="342900" indent="-342900">
              <a:buFont typeface="Arial" panose="020B0604020202020204" pitchFamily="34" charset="0"/>
              <a:buChar char="•"/>
            </a:pPr>
            <a:r>
              <a:rPr lang="en-US" dirty="0">
                <a:hlinkClick r:id="rId5"/>
              </a:rPr>
              <a:t>IoT Hub | Microsoft Azure</a:t>
            </a:r>
            <a:endParaRPr lang="en-US" dirty="0">
              <a:hlinkClick r:id="rId4"/>
            </a:endParaRPr>
          </a:p>
          <a:p>
            <a:pPr marL="342900" indent="-342900">
              <a:buFont typeface="Arial" panose="020B0604020202020204" pitchFamily="34" charset="0"/>
              <a:buChar char="•"/>
            </a:pPr>
            <a:r>
              <a:rPr lang="en-US" dirty="0">
                <a:hlinkClick r:id="rId4"/>
              </a:rPr>
              <a:t>Azure IoT Central - IoT Solution Development | Microsoft Azure</a:t>
            </a:r>
            <a:endParaRPr lang="en-US" dirty="0"/>
          </a:p>
        </p:txBody>
      </p:sp>
    </p:spTree>
    <p:extLst>
      <p:ext uri="{BB962C8B-B14F-4D97-AF65-F5344CB8AC3E}">
        <p14:creationId xmlns:p14="http://schemas.microsoft.com/office/powerpoint/2010/main" val="30848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79F03BA5-B89E-2B12-D9D5-06FEC9DF4273}"/>
              </a:ext>
            </a:extLst>
          </p:cNvPr>
          <p:cNvSpPr/>
          <p:nvPr/>
        </p:nvSpPr>
        <p:spPr bwMode="auto">
          <a:xfrm rot="10800000">
            <a:off x="4608847" y="2069037"/>
            <a:ext cx="2589869" cy="4079759"/>
          </a:xfrm>
          <a:prstGeom prst="rtTriangle">
            <a:avLst/>
          </a:prstGeom>
          <a:pattFill prst="wdDnDiag">
            <a:fgClr>
              <a:schemeClr val="accent1">
                <a:lumMod val="75000"/>
              </a:schemeClr>
            </a:fgClr>
            <a:bgClr>
              <a:srgbClr val="243A5E"/>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cs typeface="Segoe UI" pitchFamily="34" charset="0"/>
            </a:endParaRPr>
          </a:p>
        </p:txBody>
      </p:sp>
      <p:sp>
        <p:nvSpPr>
          <p:cNvPr id="5" name="Isosceles Triangle 4">
            <a:extLst>
              <a:ext uri="{FF2B5EF4-FFF2-40B4-BE49-F238E27FC236}">
                <a16:creationId xmlns:a16="http://schemas.microsoft.com/office/drawing/2014/main" id="{714AA222-5DE8-41C8-B85D-2135B57A4039}"/>
              </a:ext>
            </a:extLst>
          </p:cNvPr>
          <p:cNvSpPr/>
          <p:nvPr/>
        </p:nvSpPr>
        <p:spPr bwMode="auto">
          <a:xfrm>
            <a:off x="1978924" y="2069053"/>
            <a:ext cx="5030343" cy="4069265"/>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ARectangle 21">
            <a:extLst>
              <a:ext uri="{FF2B5EF4-FFF2-40B4-BE49-F238E27FC236}">
                <a16:creationId xmlns:a16="http://schemas.microsoft.com/office/drawing/2014/main" id="{4E3F791A-C78E-45F8-84D1-0D723141A800}"/>
              </a:ext>
            </a:extLst>
          </p:cNvPr>
          <p:cNvSpPr/>
          <p:nvPr/>
        </p:nvSpPr>
        <p:spPr bwMode="auto">
          <a:xfrm>
            <a:off x="3264626" y="2551467"/>
            <a:ext cx="933994" cy="1459519"/>
          </a:xfrm>
          <a:prstGeom prst="rect">
            <a:avLst/>
          </a:prstGeom>
          <a:pattFill prst="wdDnDiag">
            <a:fgClr>
              <a:schemeClr val="accent1">
                <a:lumMod val="60000"/>
                <a:lumOff val="40000"/>
              </a:schemeClr>
            </a:fgClr>
            <a:bgClr>
              <a:srgbClr val="243A5E"/>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ARectangle 5">
            <a:extLst>
              <a:ext uri="{FF2B5EF4-FFF2-40B4-BE49-F238E27FC236}">
                <a16:creationId xmlns:a16="http://schemas.microsoft.com/office/drawing/2014/main" id="{09D3E83D-7493-4DE0-BE1E-BF8AD3650A5F}"/>
              </a:ext>
            </a:extLst>
          </p:cNvPr>
          <p:cNvSpPr/>
          <p:nvPr/>
        </p:nvSpPr>
        <p:spPr bwMode="auto">
          <a:xfrm>
            <a:off x="0" y="4023360"/>
            <a:ext cx="4198620" cy="2114958"/>
          </a:xfrm>
          <a:prstGeom prst="rect">
            <a:avLst/>
          </a:prstGeom>
          <a:pattFill prst="wdDnDiag">
            <a:fgClr>
              <a:schemeClr val="accent1"/>
            </a:fgClr>
            <a:bgClr>
              <a:srgbClr val="243A5E"/>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aphicFrame>
        <p:nvGraphicFramePr>
          <p:cNvPr id="2" name="Diagram 1">
            <a:extLst>
              <a:ext uri="{FF2B5EF4-FFF2-40B4-BE49-F238E27FC236}">
                <a16:creationId xmlns:a16="http://schemas.microsoft.com/office/drawing/2014/main" id="{3295D984-5F09-4371-A98D-3DD44750AF0D}"/>
              </a:ext>
            </a:extLst>
          </p:cNvPr>
          <p:cNvGraphicFramePr/>
          <p:nvPr/>
        </p:nvGraphicFramePr>
        <p:xfrm>
          <a:off x="1920240" y="2052320"/>
          <a:ext cx="5134610" cy="4086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455B19A-193C-46D5-88DE-8468CA387ABD}"/>
              </a:ext>
            </a:extLst>
          </p:cNvPr>
          <p:cNvSpPr>
            <a:spLocks noGrp="1"/>
          </p:cNvSpPr>
          <p:nvPr>
            <p:ph type="title" idx="4294967295"/>
          </p:nvPr>
        </p:nvSpPr>
        <p:spPr>
          <a:xfrm>
            <a:off x="424872" y="365125"/>
            <a:ext cx="10090727" cy="1325563"/>
          </a:xfrm>
        </p:spPr>
        <p:txBody>
          <a:bodyPr/>
          <a:lstStyle/>
          <a:p>
            <a:r>
              <a:rPr lang="en-US" dirty="0"/>
              <a:t>Standard / ISV / Customer</a:t>
            </a:r>
          </a:p>
        </p:txBody>
      </p:sp>
      <p:grpSp>
        <p:nvGrpSpPr>
          <p:cNvPr id="7" name="Group 6">
            <a:extLst>
              <a:ext uri="{FF2B5EF4-FFF2-40B4-BE49-F238E27FC236}">
                <a16:creationId xmlns:a16="http://schemas.microsoft.com/office/drawing/2014/main" id="{FFACCFFE-DCEC-4D9E-9AE8-39320E164DB6}"/>
              </a:ext>
            </a:extLst>
          </p:cNvPr>
          <p:cNvGrpSpPr/>
          <p:nvPr/>
        </p:nvGrpSpPr>
        <p:grpSpPr>
          <a:xfrm>
            <a:off x="4451088" y="4588576"/>
            <a:ext cx="7424444" cy="984526"/>
            <a:chOff x="4451088" y="4588576"/>
            <a:chExt cx="7424444" cy="984526"/>
          </a:xfrm>
        </p:grpSpPr>
        <p:cxnSp>
          <p:nvCxnSpPr>
            <p:cNvPr id="8" name="Straight Connector 7">
              <a:extLst>
                <a:ext uri="{FF2B5EF4-FFF2-40B4-BE49-F238E27FC236}">
                  <a16:creationId xmlns:a16="http://schemas.microsoft.com/office/drawing/2014/main" id="{2E569490-BE62-4E91-828B-BB41E0F892EE}"/>
                </a:ext>
              </a:extLst>
            </p:cNvPr>
            <p:cNvCxnSpPr>
              <a:cxnSpLocks/>
            </p:cNvCxnSpPr>
            <p:nvPr/>
          </p:nvCxnSpPr>
          <p:spPr>
            <a:xfrm flipV="1">
              <a:off x="4451088" y="5080839"/>
              <a:ext cx="4982472" cy="137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074" name="Picture 2" descr="See the source image">
              <a:extLst>
                <a:ext uri="{FF2B5EF4-FFF2-40B4-BE49-F238E27FC236}">
                  <a16:creationId xmlns:a16="http://schemas.microsoft.com/office/drawing/2014/main" id="{51A7E27E-9223-43BF-BDEF-19235A30ECA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8798" y="4588576"/>
              <a:ext cx="2196734" cy="984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7CECB0B5-2798-14B5-176A-D49D26391C7E}"/>
              </a:ext>
            </a:extLst>
          </p:cNvPr>
          <p:cNvGrpSpPr/>
          <p:nvPr/>
        </p:nvGrpSpPr>
        <p:grpSpPr>
          <a:xfrm>
            <a:off x="1060896" y="2923775"/>
            <a:ext cx="2387878" cy="1325496"/>
            <a:chOff x="1060896" y="2923775"/>
            <a:chExt cx="2387878" cy="1325496"/>
          </a:xfrm>
        </p:grpSpPr>
        <p:sp>
          <p:nvSpPr>
            <p:cNvPr id="14" name="TextBox 13">
              <a:extLst>
                <a:ext uri="{FF2B5EF4-FFF2-40B4-BE49-F238E27FC236}">
                  <a16:creationId xmlns:a16="http://schemas.microsoft.com/office/drawing/2014/main" id="{FA425CE8-9D41-0A79-2456-9A35C47C1260}"/>
                </a:ext>
              </a:extLst>
            </p:cNvPr>
            <p:cNvSpPr txBox="1"/>
            <p:nvPr/>
          </p:nvSpPr>
          <p:spPr>
            <a:xfrm>
              <a:off x="1060896" y="2923775"/>
              <a:ext cx="1651567" cy="7940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b-NO" sz="1200" b="0" i="0" u="none" strike="noStrike" kern="1200" cap="none" spc="0" normalizeH="0" baseline="0" noProof="0" dirty="0">
                  <a:ln>
                    <a:noFill/>
                  </a:ln>
                  <a:effectLst/>
                  <a:uLnTx/>
                  <a:uFillTx/>
                  <a:latin typeface="Segoe UI"/>
                  <a:ea typeface="+mn-ea"/>
                  <a:cs typeface="+mn-cs"/>
                </a:rPr>
                <a:t>Potential future business process support available.</a:t>
              </a:r>
              <a:endParaRPr kumimoji="0" lang="en-US" sz="1200" b="0" i="0" u="none" strike="noStrike" kern="1200" cap="none" spc="0" normalizeH="0" baseline="0" noProof="0" dirty="0">
                <a:ln>
                  <a:noFill/>
                </a:ln>
                <a:effectLst/>
                <a:uLnTx/>
                <a:uFillTx/>
                <a:latin typeface="Segoe UI"/>
                <a:ea typeface="+mn-ea"/>
                <a:cs typeface="+mn-cs"/>
              </a:endParaRPr>
            </a:p>
          </p:txBody>
        </p:sp>
        <p:cxnSp>
          <p:nvCxnSpPr>
            <p:cNvPr id="15" name="Straight Connector 14">
              <a:extLst>
                <a:ext uri="{FF2B5EF4-FFF2-40B4-BE49-F238E27FC236}">
                  <a16:creationId xmlns:a16="http://schemas.microsoft.com/office/drawing/2014/main" id="{8DB6F762-BF6A-C019-D201-43616A2D566F}"/>
                </a:ext>
              </a:extLst>
            </p:cNvPr>
            <p:cNvCxnSpPr>
              <a:cxnSpLocks/>
              <a:endCxn id="14" idx="2"/>
            </p:cNvCxnSpPr>
            <p:nvPr/>
          </p:nvCxnSpPr>
          <p:spPr>
            <a:xfrm flipV="1">
              <a:off x="1886680" y="3717839"/>
              <a:ext cx="0" cy="53143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6389DF-F1E2-974E-BC4D-6304E76A081C}"/>
                </a:ext>
              </a:extLst>
            </p:cNvPr>
            <p:cNvCxnSpPr>
              <a:cxnSpLocks/>
            </p:cNvCxnSpPr>
            <p:nvPr/>
          </p:nvCxnSpPr>
          <p:spPr>
            <a:xfrm>
              <a:off x="2592887" y="3320807"/>
              <a:ext cx="85588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4BEE85DF-91F9-D4D7-0DA7-707BEF39A5FA}"/>
              </a:ext>
            </a:extLst>
          </p:cNvPr>
          <p:cNvSpPr txBox="1"/>
          <p:nvPr/>
        </p:nvSpPr>
        <p:spPr>
          <a:xfrm>
            <a:off x="3731623" y="6076097"/>
            <a:ext cx="1727068" cy="46166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b-NO" sz="1200" b="0" i="0" u="none" strike="noStrike" kern="1200" cap="none" spc="0" normalizeH="0" baseline="0" noProof="0" dirty="0">
                <a:ln>
                  <a:noFill/>
                </a:ln>
                <a:effectLst/>
                <a:uLnTx/>
                <a:uFillTx/>
                <a:latin typeface="Segoe UI"/>
                <a:ea typeface="+mn-ea"/>
                <a:cs typeface="+mn-cs"/>
              </a:rPr>
              <a:t>Virksomhetsbehov</a:t>
            </a:r>
            <a:endParaRPr kumimoji="0" lang="en-US" sz="1200" b="0" i="0" u="none" strike="noStrike" kern="1200" cap="none" spc="0" normalizeH="0" baseline="0" noProof="0" dirty="0">
              <a:ln>
                <a:noFill/>
              </a:ln>
              <a:effectLst/>
              <a:uLnTx/>
              <a:uFillTx/>
              <a:latin typeface="Segoe UI"/>
              <a:ea typeface="+mn-ea"/>
              <a:cs typeface="+mn-cs"/>
            </a:endParaRPr>
          </a:p>
        </p:txBody>
      </p:sp>
      <p:grpSp>
        <p:nvGrpSpPr>
          <p:cNvPr id="19" name="Group 18">
            <a:extLst>
              <a:ext uri="{FF2B5EF4-FFF2-40B4-BE49-F238E27FC236}">
                <a16:creationId xmlns:a16="http://schemas.microsoft.com/office/drawing/2014/main" id="{718C2F86-E393-3ED3-FB80-B09E4609B5CA}"/>
              </a:ext>
            </a:extLst>
          </p:cNvPr>
          <p:cNvGrpSpPr/>
          <p:nvPr/>
        </p:nvGrpSpPr>
        <p:grpSpPr>
          <a:xfrm>
            <a:off x="4486354" y="3291131"/>
            <a:ext cx="6657842" cy="627864"/>
            <a:chOff x="4486354" y="3291131"/>
            <a:chExt cx="6657842" cy="627864"/>
          </a:xfrm>
        </p:grpSpPr>
        <p:cxnSp>
          <p:nvCxnSpPr>
            <p:cNvPr id="10" name="Straight Connector 9">
              <a:extLst>
                <a:ext uri="{FF2B5EF4-FFF2-40B4-BE49-F238E27FC236}">
                  <a16:creationId xmlns:a16="http://schemas.microsoft.com/office/drawing/2014/main" id="{20DC7E62-61C1-4793-8862-986A0A1231C3}"/>
                </a:ext>
              </a:extLst>
            </p:cNvPr>
            <p:cNvCxnSpPr>
              <a:cxnSpLocks/>
            </p:cNvCxnSpPr>
            <p:nvPr/>
          </p:nvCxnSpPr>
          <p:spPr>
            <a:xfrm flipV="1">
              <a:off x="4486354" y="3565379"/>
              <a:ext cx="4924346" cy="62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89E53B4-7292-B533-8762-FDA2B5AF97C2}"/>
                </a:ext>
              </a:extLst>
            </p:cNvPr>
            <p:cNvSpPr txBox="1"/>
            <p:nvPr/>
          </p:nvSpPr>
          <p:spPr>
            <a:xfrm>
              <a:off x="10338847" y="3291131"/>
              <a:ext cx="805349" cy="627864"/>
            </a:xfrm>
            <a:prstGeom prst="rect">
              <a:avLst/>
            </a:prstGeom>
            <a:noFill/>
          </p:spPr>
          <p:txBody>
            <a:bodyPr wrap="none" lIns="182880" tIns="146304" rIns="182880" bIns="146304" rtlCol="0">
              <a:spAutoFit/>
            </a:bodyPr>
            <a:lstStyle/>
            <a:p>
              <a:pPr>
                <a:lnSpc>
                  <a:spcPct val="90000"/>
                </a:lnSpc>
                <a:spcAft>
                  <a:spcPts val="600"/>
                </a:spcAft>
              </a:pPr>
              <a:r>
                <a:rPr lang="nb-NO" sz="2400">
                  <a:gradFill>
                    <a:gsLst>
                      <a:gs pos="2917">
                        <a:schemeClr val="tx1"/>
                      </a:gs>
                      <a:gs pos="30000">
                        <a:schemeClr val="tx1"/>
                      </a:gs>
                    </a:gsLst>
                    <a:lin ang="5400000" scaled="0"/>
                  </a:gradFill>
                </a:rPr>
                <a:t>ISV</a:t>
              </a:r>
              <a:endParaRPr lang="en-US" sz="2400" err="1">
                <a:gradFill>
                  <a:gsLst>
                    <a:gs pos="2917">
                      <a:schemeClr val="tx1"/>
                    </a:gs>
                    <a:gs pos="30000">
                      <a:schemeClr val="tx1"/>
                    </a:gs>
                  </a:gsLst>
                  <a:lin ang="5400000" scaled="0"/>
                </a:gradFill>
              </a:endParaRPr>
            </a:p>
          </p:txBody>
        </p:sp>
      </p:grpSp>
      <p:pic>
        <p:nvPicPr>
          <p:cNvPr id="29" name="Graphic 28">
            <a:extLst>
              <a:ext uri="{FF2B5EF4-FFF2-40B4-BE49-F238E27FC236}">
                <a16:creationId xmlns:a16="http://schemas.microsoft.com/office/drawing/2014/main" id="{5D5D9628-B172-7FB2-9B1E-EE4C43A688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85426" y="1470298"/>
            <a:ext cx="492270" cy="492270"/>
          </a:xfrm>
          <a:prstGeom prst="rect">
            <a:avLst/>
          </a:prstGeom>
        </p:spPr>
      </p:pic>
      <p:pic>
        <p:nvPicPr>
          <p:cNvPr id="30" name="Graphic 29">
            <a:extLst>
              <a:ext uri="{FF2B5EF4-FFF2-40B4-BE49-F238E27FC236}">
                <a16:creationId xmlns:a16="http://schemas.microsoft.com/office/drawing/2014/main" id="{AFA6DB2A-68BA-A1C9-2301-D902B18FFE8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25067" y="1507189"/>
            <a:ext cx="447890" cy="447890"/>
          </a:xfrm>
          <a:prstGeom prst="rect">
            <a:avLst/>
          </a:prstGeom>
        </p:spPr>
      </p:pic>
      <p:pic>
        <p:nvPicPr>
          <p:cNvPr id="31" name="Graphic 30">
            <a:extLst>
              <a:ext uri="{FF2B5EF4-FFF2-40B4-BE49-F238E27FC236}">
                <a16:creationId xmlns:a16="http://schemas.microsoft.com/office/drawing/2014/main" id="{E71E3C49-A9B6-260C-5E4A-44A3A8296A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47752" y="1494061"/>
            <a:ext cx="433847" cy="433847"/>
          </a:xfrm>
          <a:prstGeom prst="rect">
            <a:avLst/>
          </a:prstGeom>
        </p:spPr>
      </p:pic>
      <p:pic>
        <p:nvPicPr>
          <p:cNvPr id="32" name="Graphic 31">
            <a:extLst>
              <a:ext uri="{FF2B5EF4-FFF2-40B4-BE49-F238E27FC236}">
                <a16:creationId xmlns:a16="http://schemas.microsoft.com/office/drawing/2014/main" id="{19D8E9CA-D2D8-936E-FFC5-A7650EF889E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05586" y="1525659"/>
            <a:ext cx="436910" cy="436910"/>
          </a:xfrm>
          <a:prstGeom prst="rect">
            <a:avLst/>
          </a:prstGeom>
        </p:spPr>
      </p:pic>
    </p:spTree>
    <p:extLst>
      <p:ext uri="{BB962C8B-B14F-4D97-AF65-F5344CB8AC3E}">
        <p14:creationId xmlns:p14="http://schemas.microsoft.com/office/powerpoint/2010/main" val="516101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E6B8D7EE-155D-43AA-AD05-D2D17CA6B597}"/>
                                            </p:graphicEl>
                                          </p:spTgt>
                                        </p:tgtEl>
                                        <p:attrNameLst>
                                          <p:attrName>style.visibility</p:attrName>
                                        </p:attrNameLst>
                                      </p:cBhvr>
                                      <p:to>
                                        <p:strVal val="visible"/>
                                      </p:to>
                                    </p:set>
                                    <p:animEffect transition="in" filter="wipe(down)">
                                      <p:cBhvr>
                                        <p:cTn id="7" dur="500"/>
                                        <p:tgtEl>
                                          <p:spTgt spid="2">
                                            <p:graphicEl>
                                              <a:dgm id="{E6B8D7EE-155D-43AA-AD05-D2D17CA6B597}"/>
                                            </p:graphic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graphicEl>
                                              <a:dgm id="{F1A33743-F516-41DA-AA62-90306BAC88C3}"/>
                                            </p:graphicEl>
                                          </p:spTgt>
                                        </p:tgtEl>
                                        <p:attrNameLst>
                                          <p:attrName>style.visibility</p:attrName>
                                        </p:attrNameLst>
                                      </p:cBhvr>
                                      <p:to>
                                        <p:strVal val="visible"/>
                                      </p:to>
                                    </p:set>
                                    <p:animEffect transition="in" filter="wipe(down)">
                                      <p:cBhvr>
                                        <p:cTn id="16" dur="500"/>
                                        <p:tgtEl>
                                          <p:spTgt spid="2">
                                            <p:graphicEl>
                                              <a:dgm id="{F1A33743-F516-41DA-AA62-90306BAC88C3}"/>
                                            </p:graphic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graphicEl>
                                              <a:dgm id="{F26890F2-4874-4A61-AD46-E22D17E0F881}"/>
                                            </p:graphicEl>
                                          </p:spTgt>
                                        </p:tgtEl>
                                        <p:attrNameLst>
                                          <p:attrName>style.visibility</p:attrName>
                                        </p:attrNameLst>
                                      </p:cBhvr>
                                      <p:to>
                                        <p:strVal val="visible"/>
                                      </p:to>
                                    </p:set>
                                    <p:animEffect transition="in" filter="wipe(down)">
                                      <p:cBhvr>
                                        <p:cTn id="25" dur="500"/>
                                        <p:tgtEl>
                                          <p:spTgt spid="2">
                                            <p:graphicEl>
                                              <a:dgm id="{F26890F2-4874-4A61-AD46-E22D17E0F881}"/>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6" grpId="0" animBg="1"/>
      <p:bldGraphic spid="2" grpId="0" uiExpand="1">
        <p:bldSub>
          <a:bldDgm bld="one" rev="1"/>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FE2C-4508-7301-F8C8-5A4462A3CCBD}"/>
              </a:ext>
            </a:extLst>
          </p:cNvPr>
          <p:cNvSpPr>
            <a:spLocks noGrp="1"/>
          </p:cNvSpPr>
          <p:nvPr>
            <p:ph type="title"/>
          </p:nvPr>
        </p:nvSpPr>
        <p:spPr/>
        <p:txBody>
          <a:bodyPr/>
          <a:lstStyle/>
          <a:p>
            <a:r>
              <a:rPr lang="nb-NO" dirty="0"/>
              <a:t>Cross App</a:t>
            </a:r>
            <a:endParaRPr lang="en-US" dirty="0"/>
          </a:p>
        </p:txBody>
      </p:sp>
      <p:sp>
        <p:nvSpPr>
          <p:cNvPr id="3" name="Content Placeholder 2">
            <a:extLst>
              <a:ext uri="{FF2B5EF4-FFF2-40B4-BE49-F238E27FC236}">
                <a16:creationId xmlns:a16="http://schemas.microsoft.com/office/drawing/2014/main" id="{D5209279-25D7-3D19-04EC-764DFC36A707}"/>
              </a:ext>
            </a:extLst>
          </p:cNvPr>
          <p:cNvSpPr>
            <a:spLocks noGrp="1"/>
          </p:cNvSpPr>
          <p:nvPr>
            <p:ph type="body" sz="quarter" idx="11"/>
          </p:nvPr>
        </p:nvSpPr>
        <p:spPr/>
        <p:txBody>
          <a:bodyPr/>
          <a:lstStyle/>
          <a:p>
            <a:pPr marL="457200" indent="-457200">
              <a:buFont typeface="Arial" panose="020B0604020202020204" pitchFamily="34" charset="0"/>
              <a:buChar char="•"/>
            </a:pPr>
            <a:r>
              <a:rPr lang="nb-NO" dirty="0"/>
              <a:t>Total i gridkontrollen (Sum, gjennomsnitt, min, max)</a:t>
            </a:r>
          </a:p>
          <a:p>
            <a:pPr marL="457200" indent="-457200">
              <a:buFont typeface="Arial" panose="020B0604020202020204" pitchFamily="34" charset="0"/>
              <a:buChar char="•"/>
            </a:pPr>
            <a:r>
              <a:rPr lang="nb-NO" dirty="0"/>
              <a:t>Ytelses forbedringer for Lagrede visninger</a:t>
            </a:r>
          </a:p>
          <a:p>
            <a:pPr marL="457200" indent="-457200">
              <a:buFont typeface="Arial" panose="020B0604020202020204" pitchFamily="34" charset="0"/>
              <a:buChar char="•"/>
            </a:pPr>
            <a:r>
              <a:rPr lang="nb-NO" dirty="0"/>
              <a:t>Forbedringer i API begrensningene.</a:t>
            </a:r>
          </a:p>
          <a:p>
            <a:pPr marL="457200" indent="-457200">
              <a:buFont typeface="Arial" panose="020B0604020202020204" pitchFamily="34" charset="0"/>
              <a:buChar char="•"/>
            </a:pPr>
            <a:r>
              <a:rPr lang="nb-NO" dirty="0"/>
              <a:t>Dual-write, dual-write, dual-write, dual-write, dual-write, dual-write…</a:t>
            </a:r>
          </a:p>
          <a:p>
            <a:pPr marL="457200" indent="-457200">
              <a:buFont typeface="Arial" panose="020B0604020202020204" pitchFamily="34" charset="0"/>
              <a:buChar char="•"/>
            </a:pPr>
            <a:r>
              <a:rPr lang="nb-NO" dirty="0"/>
              <a:t>Kryptering ved bruk av egen Azure Key Vault</a:t>
            </a:r>
            <a:endParaRPr lang="en-US" dirty="0"/>
          </a:p>
        </p:txBody>
      </p:sp>
    </p:spTree>
    <p:extLst>
      <p:ext uri="{BB962C8B-B14F-4D97-AF65-F5344CB8AC3E}">
        <p14:creationId xmlns:p14="http://schemas.microsoft.com/office/powerpoint/2010/main" val="1889487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8EF8-BC1A-565B-AB84-1E6344A73523}"/>
              </a:ext>
            </a:extLst>
          </p:cNvPr>
          <p:cNvSpPr>
            <a:spLocks noGrp="1"/>
          </p:cNvSpPr>
          <p:nvPr>
            <p:ph type="title"/>
          </p:nvPr>
        </p:nvSpPr>
        <p:spPr/>
        <p:txBody>
          <a:bodyPr/>
          <a:lstStyle/>
          <a:p>
            <a:r>
              <a:rPr lang="nb-NO" dirty="0"/>
              <a:t>Finans</a:t>
            </a:r>
            <a:endParaRPr lang="en-US" dirty="0"/>
          </a:p>
        </p:txBody>
      </p:sp>
      <p:sp>
        <p:nvSpPr>
          <p:cNvPr id="3" name="Content Placeholder 2">
            <a:extLst>
              <a:ext uri="{FF2B5EF4-FFF2-40B4-BE49-F238E27FC236}">
                <a16:creationId xmlns:a16="http://schemas.microsoft.com/office/drawing/2014/main" id="{202C2C46-79CF-0ADC-907A-D81C2283A02A}"/>
              </a:ext>
            </a:extLst>
          </p:cNvPr>
          <p:cNvSpPr>
            <a:spLocks noGrp="1"/>
          </p:cNvSpPr>
          <p:nvPr>
            <p:ph type="body" sz="quarter" idx="11"/>
          </p:nvPr>
        </p:nvSpPr>
        <p:spPr/>
        <p:txBody>
          <a:bodyPr/>
          <a:lstStyle/>
          <a:p>
            <a:pPr marL="457200" indent="-457200">
              <a:buFont typeface="Arial" panose="020B0604020202020204" pitchFamily="34" charset="0"/>
              <a:buChar char="•"/>
            </a:pPr>
            <a:r>
              <a:rPr lang="nb-NO" dirty="0"/>
              <a:t>Dele en abonnementsfaktura</a:t>
            </a:r>
          </a:p>
          <a:p>
            <a:pPr marL="457200" indent="-457200">
              <a:buFont typeface="Arial" panose="020B0604020202020204" pitchFamily="34" charset="0"/>
              <a:buChar char="•"/>
            </a:pPr>
            <a:r>
              <a:rPr lang="nb-NO" dirty="0"/>
              <a:t>15 Finansielle merker (Tags)</a:t>
            </a:r>
          </a:p>
          <a:p>
            <a:pPr marL="457200" indent="-457200">
              <a:buFont typeface="Arial" panose="020B0604020202020204" pitchFamily="34" charset="0"/>
              <a:buChar char="•"/>
            </a:pPr>
            <a:r>
              <a:rPr lang="nb-NO" dirty="0"/>
              <a:t>Forbedret utlinginger </a:t>
            </a:r>
          </a:p>
          <a:p>
            <a:pPr marL="457200" indent="-457200">
              <a:buFont typeface="Arial" panose="020B0604020202020204" pitchFamily="34" charset="0"/>
              <a:buChar char="•"/>
            </a:pPr>
            <a:r>
              <a:rPr lang="nb-NO" dirty="0"/>
              <a:t>Bankavstemmingsrapport</a:t>
            </a:r>
          </a:p>
          <a:p>
            <a:pPr marL="457200" indent="-457200">
              <a:buFont typeface="Arial" panose="020B0604020202020204" pitchFamily="34" charset="0"/>
              <a:buChar char="•"/>
            </a:pPr>
            <a:r>
              <a:rPr lang="nb-NO" dirty="0"/>
              <a:t>Vendor Invoice OCR Hub</a:t>
            </a:r>
          </a:p>
          <a:p>
            <a:pPr marL="457200" indent="-457200">
              <a:buFont typeface="Arial" panose="020B0604020202020204" pitchFamily="34" charset="0"/>
              <a:buChar char="•"/>
            </a:pPr>
            <a:r>
              <a:rPr lang="en-US" dirty="0">
                <a:hlinkClick r:id="rId2"/>
              </a:rPr>
              <a:t>Financial Dimension service</a:t>
            </a:r>
            <a:endParaRPr lang="en-US" dirty="0"/>
          </a:p>
        </p:txBody>
      </p:sp>
    </p:spTree>
    <p:extLst>
      <p:ext uri="{BB962C8B-B14F-4D97-AF65-F5344CB8AC3E}">
        <p14:creationId xmlns:p14="http://schemas.microsoft.com/office/powerpoint/2010/main" val="1471186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C9B2B-4F83-AC9D-2C04-8DF5D8B2733A}"/>
              </a:ext>
            </a:extLst>
          </p:cNvPr>
          <p:cNvSpPr>
            <a:spLocks noGrp="1"/>
          </p:cNvSpPr>
          <p:nvPr>
            <p:ph type="title"/>
          </p:nvPr>
        </p:nvSpPr>
        <p:spPr/>
        <p:txBody>
          <a:bodyPr/>
          <a:lstStyle/>
          <a:p>
            <a:r>
              <a:rPr lang="nb-NO" dirty="0"/>
              <a:t>SCM</a:t>
            </a:r>
            <a:endParaRPr lang="en-US" dirty="0"/>
          </a:p>
        </p:txBody>
      </p:sp>
      <p:sp>
        <p:nvSpPr>
          <p:cNvPr id="3" name="Content Placeholder 2">
            <a:extLst>
              <a:ext uri="{FF2B5EF4-FFF2-40B4-BE49-F238E27FC236}">
                <a16:creationId xmlns:a16="http://schemas.microsoft.com/office/drawing/2014/main" id="{2A0A0F1C-E763-DAA0-C0FB-765056BE2183}"/>
              </a:ext>
            </a:extLst>
          </p:cNvPr>
          <p:cNvSpPr>
            <a:spLocks noGrp="1"/>
          </p:cNvSpPr>
          <p:nvPr>
            <p:ph type="body" sz="quarter" idx="11"/>
          </p:nvPr>
        </p:nvSpPr>
        <p:spPr/>
        <p:txBody>
          <a:bodyPr numCol="1">
            <a:noAutofit/>
          </a:bodyPr>
          <a:lstStyle/>
          <a:p>
            <a:pPr marL="457200" indent="-457200">
              <a:buFont typeface="Arial" panose="020B0604020202020204" pitchFamily="34" charset="0"/>
              <a:buChar char="•"/>
            </a:pPr>
            <a:r>
              <a:rPr lang="nb-NO" dirty="0"/>
              <a:t>Inventory Visability Add-In</a:t>
            </a:r>
          </a:p>
          <a:p>
            <a:pPr marL="457200" indent="-457200">
              <a:buFont typeface="Arial" panose="020B0604020202020204" pitchFamily="34" charset="0"/>
              <a:buChar char="•"/>
            </a:pPr>
            <a:r>
              <a:rPr lang="en-US" dirty="0"/>
              <a:t>Sensor Data Intelligence Add-in</a:t>
            </a:r>
          </a:p>
          <a:p>
            <a:pPr marL="457200" indent="-457200">
              <a:buFont typeface="Arial" panose="020B0604020202020204" pitchFamily="34" charset="0"/>
              <a:buChar char="•"/>
            </a:pPr>
            <a:r>
              <a:rPr lang="en-US" dirty="0"/>
              <a:t>Planning Optimization Add-In</a:t>
            </a:r>
          </a:p>
          <a:p>
            <a:pPr marL="457200" indent="-457200">
              <a:buFont typeface="Arial" panose="020B0604020202020204" pitchFamily="34" charset="0"/>
              <a:buChar char="•"/>
            </a:pPr>
            <a:r>
              <a:rPr lang="nb-NO" dirty="0"/>
              <a:t>Varer tilgjengelig før ferdigmelding</a:t>
            </a:r>
          </a:p>
          <a:p>
            <a:pPr marL="457200" indent="-457200">
              <a:buFont typeface="Arial" panose="020B0604020202020204" pitchFamily="34" charset="0"/>
              <a:buChar char="•"/>
            </a:pPr>
            <a:r>
              <a:rPr lang="en-US" dirty="0"/>
              <a:t>MTO</a:t>
            </a:r>
          </a:p>
          <a:p>
            <a:pPr marL="457200" indent="-457200">
              <a:buFont typeface="Arial" panose="020B0604020202020204" pitchFamily="34" charset="0"/>
              <a:buChar char="•"/>
            </a:pPr>
            <a:r>
              <a:rPr lang="en-US" dirty="0"/>
              <a:t>DDMRP</a:t>
            </a:r>
          </a:p>
        </p:txBody>
      </p:sp>
      <p:sp>
        <p:nvSpPr>
          <p:cNvPr id="4" name="TextBox 3">
            <a:extLst>
              <a:ext uri="{FF2B5EF4-FFF2-40B4-BE49-F238E27FC236}">
                <a16:creationId xmlns:a16="http://schemas.microsoft.com/office/drawing/2014/main" id="{5AE629CA-A018-3656-575B-D00FFEE2E774}"/>
              </a:ext>
            </a:extLst>
          </p:cNvPr>
          <p:cNvSpPr txBox="1"/>
          <p:nvPr/>
        </p:nvSpPr>
        <p:spPr>
          <a:xfrm>
            <a:off x="4894485" y="5896881"/>
            <a:ext cx="6762306" cy="646331"/>
          </a:xfrm>
          <a:prstGeom prst="rect">
            <a:avLst/>
          </a:prstGeom>
          <a:noFill/>
        </p:spPr>
        <p:txBody>
          <a:bodyPr wrap="square">
            <a:spAutoFit/>
          </a:bodyPr>
          <a:lstStyle/>
          <a:p>
            <a:r>
              <a:rPr lang="en-US" dirty="0">
                <a:hlinkClick r:id="rId3"/>
              </a:rPr>
              <a:t>What's New in Supply Chain Management - Wave 2 2022 Edition | October 18-19, 2022 - Microsoft Dynamics Blog</a:t>
            </a:r>
            <a:endParaRPr lang="en-US" dirty="0"/>
          </a:p>
        </p:txBody>
      </p:sp>
    </p:spTree>
    <p:extLst>
      <p:ext uri="{BB962C8B-B14F-4D97-AF65-F5344CB8AC3E}">
        <p14:creationId xmlns:p14="http://schemas.microsoft.com/office/powerpoint/2010/main" val="521465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C9B2B-4F83-AC9D-2C04-8DF5D8B2733A}"/>
              </a:ext>
            </a:extLst>
          </p:cNvPr>
          <p:cNvSpPr>
            <a:spLocks noGrp="1"/>
          </p:cNvSpPr>
          <p:nvPr>
            <p:ph type="title"/>
          </p:nvPr>
        </p:nvSpPr>
        <p:spPr/>
        <p:txBody>
          <a:bodyPr/>
          <a:lstStyle/>
          <a:p>
            <a:r>
              <a:rPr lang="nb-NO" dirty="0"/>
              <a:t>SCM 2</a:t>
            </a:r>
            <a:endParaRPr lang="en-US" dirty="0"/>
          </a:p>
        </p:txBody>
      </p:sp>
      <p:sp>
        <p:nvSpPr>
          <p:cNvPr id="3" name="Content Placeholder 2">
            <a:extLst>
              <a:ext uri="{FF2B5EF4-FFF2-40B4-BE49-F238E27FC236}">
                <a16:creationId xmlns:a16="http://schemas.microsoft.com/office/drawing/2014/main" id="{2A0A0F1C-E763-DAA0-C0FB-765056BE2183}"/>
              </a:ext>
            </a:extLst>
          </p:cNvPr>
          <p:cNvSpPr>
            <a:spLocks noGrp="1"/>
          </p:cNvSpPr>
          <p:nvPr>
            <p:ph type="body" sz="quarter" idx="11"/>
          </p:nvPr>
        </p:nvSpPr>
        <p:spPr/>
        <p:txBody>
          <a:bodyPr numCol="1">
            <a:noAutofit/>
          </a:bodyPr>
          <a:lstStyle/>
          <a:p>
            <a:pPr marL="457200" indent="-457200">
              <a:buFont typeface="Arial" panose="020B0604020202020204" pitchFamily="34" charset="0"/>
              <a:buChar char="•"/>
            </a:pPr>
            <a:r>
              <a:rPr lang="en-US" dirty="0" err="1"/>
              <a:t>Kjøp</a:t>
            </a:r>
            <a:r>
              <a:rPr lang="en-US" dirty="0"/>
              <a:t> </a:t>
            </a:r>
            <a:r>
              <a:rPr lang="en-US" dirty="0" err="1"/>
              <a:t>fra</a:t>
            </a:r>
            <a:r>
              <a:rPr lang="en-US" dirty="0"/>
              <a:t> </a:t>
            </a:r>
            <a:r>
              <a:rPr lang="en-US" dirty="0" err="1"/>
              <a:t>flere</a:t>
            </a:r>
            <a:r>
              <a:rPr lang="en-US" dirty="0"/>
              <a:t> </a:t>
            </a:r>
            <a:r>
              <a:rPr lang="en-US" dirty="0" err="1"/>
              <a:t>leverandører</a:t>
            </a:r>
            <a:endParaRPr lang="en-US" dirty="0"/>
          </a:p>
          <a:p>
            <a:pPr marL="457200" indent="-457200">
              <a:buFont typeface="Arial" panose="020B0604020202020204" pitchFamily="34" charset="0"/>
              <a:buChar char="•"/>
            </a:pPr>
            <a:r>
              <a:rPr lang="en-US" dirty="0" err="1"/>
              <a:t>Innsikt</a:t>
            </a:r>
            <a:r>
              <a:rPr lang="en-US" dirty="0"/>
              <a:t> </a:t>
            </a:r>
            <a:r>
              <a:rPr lang="en-US" dirty="0" err="1"/>
              <a:t>i</a:t>
            </a:r>
            <a:r>
              <a:rPr lang="en-US" dirty="0"/>
              <a:t> </a:t>
            </a:r>
            <a:r>
              <a:rPr lang="en-US" dirty="0" err="1"/>
              <a:t>risiko</a:t>
            </a:r>
            <a:r>
              <a:rPr lang="en-US" dirty="0"/>
              <a:t> </a:t>
            </a:r>
            <a:r>
              <a:rPr lang="en-US" dirty="0" err="1"/>
              <a:t>fra</a:t>
            </a:r>
            <a:r>
              <a:rPr lang="en-US" dirty="0"/>
              <a:t> </a:t>
            </a:r>
            <a:r>
              <a:rPr lang="en-US" dirty="0" err="1"/>
              <a:t>forsyningskjeden</a:t>
            </a:r>
            <a:endParaRPr lang="en-US" dirty="0"/>
          </a:p>
          <a:p>
            <a:pPr marL="457200" indent="-457200">
              <a:buFont typeface="Arial" panose="020B0604020202020204" pitchFamily="34" charset="0"/>
              <a:buChar char="•"/>
            </a:pPr>
            <a:r>
              <a:rPr lang="en-US" dirty="0" err="1"/>
              <a:t>Produktinfo</a:t>
            </a:r>
            <a:r>
              <a:rPr lang="en-US" dirty="0"/>
              <a:t> </a:t>
            </a:r>
            <a:r>
              <a:rPr lang="en-US" dirty="0" err="1"/>
              <a:t>i</a:t>
            </a:r>
            <a:r>
              <a:rPr lang="en-US" dirty="0"/>
              <a:t> </a:t>
            </a:r>
            <a:r>
              <a:rPr lang="en-US" dirty="0" err="1"/>
              <a:t>brukerens</a:t>
            </a:r>
            <a:r>
              <a:rPr lang="en-US" dirty="0"/>
              <a:t> spark</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WHS</a:t>
            </a:r>
          </a:p>
          <a:p>
            <a:pPr marL="914400" lvl="1" indent="-457200">
              <a:buFont typeface="Arial" panose="020B0604020202020204" pitchFamily="34" charset="0"/>
              <a:buChar char="•"/>
            </a:pPr>
            <a:r>
              <a:rPr lang="en-US" dirty="0" err="1"/>
              <a:t>Omveishåndtering</a:t>
            </a:r>
            <a:endParaRPr lang="en-US" dirty="0"/>
          </a:p>
          <a:p>
            <a:pPr marL="914400" lvl="1" indent="-457200">
              <a:buFont typeface="Arial" panose="020B0604020202020204" pitchFamily="34" charset="0"/>
              <a:buChar char="•"/>
            </a:pPr>
            <a:r>
              <a:rPr lang="en-US" dirty="0" err="1"/>
              <a:t>Veiviser</a:t>
            </a:r>
            <a:r>
              <a:rPr lang="en-US" dirty="0"/>
              <a:t> + </a:t>
            </a:r>
            <a:r>
              <a:rPr lang="en-US" dirty="0" err="1"/>
              <a:t>forbedret</a:t>
            </a:r>
            <a:r>
              <a:rPr lang="en-US" dirty="0"/>
              <a:t> </a:t>
            </a:r>
            <a:r>
              <a:rPr lang="en-US" dirty="0" err="1"/>
              <a:t>oppsett</a:t>
            </a:r>
            <a:endParaRPr lang="en-US" dirty="0"/>
          </a:p>
          <a:p>
            <a:pPr marL="914400" lvl="1" indent="-457200">
              <a:buFont typeface="Arial" panose="020B0604020202020204" pitchFamily="34" charset="0"/>
              <a:buChar char="•"/>
            </a:pPr>
            <a:r>
              <a:rPr lang="en-US" dirty="0" err="1"/>
              <a:t>Pakkestasjon</a:t>
            </a:r>
            <a:endParaRPr lang="en-US" dirty="0"/>
          </a:p>
          <a:p>
            <a:pPr marL="914400" lvl="1" indent="-457200">
              <a:buFont typeface="Arial" panose="020B0604020202020204" pitchFamily="34" charset="0"/>
              <a:buChar char="•"/>
            </a:pPr>
            <a:r>
              <a:rPr lang="en-US" dirty="0"/>
              <a:t>Application insights</a:t>
            </a:r>
          </a:p>
        </p:txBody>
      </p:sp>
      <p:sp>
        <p:nvSpPr>
          <p:cNvPr id="5" name="TextBox 4">
            <a:extLst>
              <a:ext uri="{FF2B5EF4-FFF2-40B4-BE49-F238E27FC236}">
                <a16:creationId xmlns:a16="http://schemas.microsoft.com/office/drawing/2014/main" id="{A0C052EC-2E8B-E7E4-B5B9-B5BBB47A3DCA}"/>
              </a:ext>
            </a:extLst>
          </p:cNvPr>
          <p:cNvSpPr txBox="1"/>
          <p:nvPr/>
        </p:nvSpPr>
        <p:spPr>
          <a:xfrm>
            <a:off x="4894485" y="5896881"/>
            <a:ext cx="6762306" cy="646331"/>
          </a:xfrm>
          <a:prstGeom prst="rect">
            <a:avLst/>
          </a:prstGeom>
          <a:noFill/>
        </p:spPr>
        <p:txBody>
          <a:bodyPr wrap="square">
            <a:spAutoFit/>
          </a:bodyPr>
          <a:lstStyle/>
          <a:p>
            <a:r>
              <a:rPr lang="en-US" dirty="0">
                <a:hlinkClick r:id="rId3"/>
              </a:rPr>
              <a:t>What's New in Supply Chain Management - Wave 2 2022 Edition | October 18-19, 2022 - Microsoft Dynamics Blog</a:t>
            </a:r>
            <a:endParaRPr lang="en-US" dirty="0"/>
          </a:p>
        </p:txBody>
      </p:sp>
    </p:spTree>
    <p:extLst>
      <p:ext uri="{BB962C8B-B14F-4D97-AF65-F5344CB8AC3E}">
        <p14:creationId xmlns:p14="http://schemas.microsoft.com/office/powerpoint/2010/main" val="3737254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hlink"/>
                                      </p:to>
                                    </p:animClr>
                                  </p:sub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hlink"/>
                                      </p:to>
                                    </p:animClr>
                                  </p:sub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0D59-05A3-AD55-EB43-AA631BD20405}"/>
              </a:ext>
            </a:extLst>
          </p:cNvPr>
          <p:cNvSpPr>
            <a:spLocks noGrp="1"/>
          </p:cNvSpPr>
          <p:nvPr>
            <p:ph type="title"/>
          </p:nvPr>
        </p:nvSpPr>
        <p:spPr/>
        <p:txBody>
          <a:bodyPr/>
          <a:lstStyle/>
          <a:p>
            <a:r>
              <a:rPr lang="nb-NO" dirty="0"/>
              <a:t>Project Operations</a:t>
            </a:r>
            <a:endParaRPr lang="en-US" dirty="0"/>
          </a:p>
        </p:txBody>
      </p:sp>
      <p:sp>
        <p:nvSpPr>
          <p:cNvPr id="3" name="Content Placeholder 2">
            <a:extLst>
              <a:ext uri="{FF2B5EF4-FFF2-40B4-BE49-F238E27FC236}">
                <a16:creationId xmlns:a16="http://schemas.microsoft.com/office/drawing/2014/main" id="{D6A20147-992D-5675-2AC1-9943C79B577E}"/>
              </a:ext>
            </a:extLst>
          </p:cNvPr>
          <p:cNvSpPr>
            <a:spLocks noGrp="1"/>
          </p:cNvSpPr>
          <p:nvPr>
            <p:ph type="body" sz="quarter" idx="11"/>
          </p:nvPr>
        </p:nvSpPr>
        <p:spPr/>
        <p:txBody>
          <a:bodyPr/>
          <a:lstStyle/>
          <a:p>
            <a:pPr marL="457200" indent="-457200">
              <a:buFont typeface="Arial" panose="020B0604020202020204" pitchFamily="34" charset="0"/>
              <a:buChar char="•"/>
            </a:pPr>
            <a:r>
              <a:rPr lang="nb-NO" dirty="0"/>
              <a:t>Ressursallokering UX forbedringer</a:t>
            </a:r>
          </a:p>
          <a:p>
            <a:pPr marL="457200" indent="-457200">
              <a:buFont typeface="Arial" panose="020B0604020202020204" pitchFamily="34" charset="0"/>
              <a:buChar char="•"/>
            </a:pPr>
            <a:r>
              <a:rPr lang="nb-NO" dirty="0"/>
              <a:t>Baseline og Snapshots</a:t>
            </a:r>
          </a:p>
          <a:p>
            <a:pPr marL="457200" indent="-457200">
              <a:buFont typeface="Arial" panose="020B0604020202020204" pitchFamily="34" charset="0"/>
              <a:buChar char="•"/>
            </a:pPr>
            <a:r>
              <a:rPr lang="nb-NO" dirty="0"/>
              <a:t>Importer fra MS Project Desktop</a:t>
            </a:r>
          </a:p>
          <a:p>
            <a:pPr marL="457200" indent="-457200">
              <a:buFont typeface="Arial" panose="020B0604020202020204" pitchFamily="34" charset="0"/>
              <a:buChar char="•"/>
            </a:pPr>
            <a:r>
              <a:rPr lang="nb-NO" dirty="0"/>
              <a:t>Mobilapplikasjon for reiseregning</a:t>
            </a:r>
          </a:p>
          <a:p>
            <a:pPr marL="457200" indent="-457200">
              <a:buFont typeface="Arial" panose="020B0604020202020204" pitchFamily="34" charset="0"/>
              <a:buChar char="•"/>
            </a:pPr>
            <a:r>
              <a:rPr lang="nb-NO" dirty="0"/>
              <a:t>Forbedret tidregistrering og for salg/faktura/prising</a:t>
            </a:r>
          </a:p>
          <a:p>
            <a:pPr marL="457200" indent="-457200">
              <a:buFont typeface="Arial" panose="020B0604020202020204" pitchFamily="34" charset="0"/>
              <a:buChar char="•"/>
            </a:pPr>
            <a:r>
              <a:rPr lang="nb-NO" dirty="0"/>
              <a:t>Subscription billing (Stocked)</a:t>
            </a:r>
          </a:p>
        </p:txBody>
      </p:sp>
    </p:spTree>
    <p:extLst>
      <p:ext uri="{BB962C8B-B14F-4D97-AF65-F5344CB8AC3E}">
        <p14:creationId xmlns:p14="http://schemas.microsoft.com/office/powerpoint/2010/main" val="1318514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5675-27AA-CE3A-D1B5-51A22305BE86}"/>
              </a:ext>
            </a:extLst>
          </p:cNvPr>
          <p:cNvSpPr>
            <a:spLocks noGrp="1"/>
          </p:cNvSpPr>
          <p:nvPr>
            <p:ph type="title"/>
          </p:nvPr>
        </p:nvSpPr>
        <p:spPr/>
        <p:txBody>
          <a:bodyPr/>
          <a:lstStyle/>
          <a:p>
            <a:r>
              <a:rPr lang="nb-NO" dirty="0"/>
              <a:t>Commerce</a:t>
            </a:r>
            <a:endParaRPr lang="en-US" dirty="0"/>
          </a:p>
        </p:txBody>
      </p:sp>
      <p:sp>
        <p:nvSpPr>
          <p:cNvPr id="3" name="Content Placeholder 2">
            <a:extLst>
              <a:ext uri="{FF2B5EF4-FFF2-40B4-BE49-F238E27FC236}">
                <a16:creationId xmlns:a16="http://schemas.microsoft.com/office/drawing/2014/main" id="{C4096ED6-6874-7004-3EAF-9EBA4188D3B4}"/>
              </a:ext>
            </a:extLst>
          </p:cNvPr>
          <p:cNvSpPr>
            <a:spLocks noGrp="1"/>
          </p:cNvSpPr>
          <p:nvPr>
            <p:ph type="body" sz="quarter" idx="11"/>
          </p:nvPr>
        </p:nvSpPr>
        <p:spPr/>
        <p:txBody>
          <a:bodyPr/>
          <a:lstStyle/>
          <a:p>
            <a:pPr marL="457200" indent="-457200">
              <a:buFont typeface="Arial" panose="020B0604020202020204" pitchFamily="34" charset="0"/>
              <a:buChar char="•"/>
            </a:pPr>
            <a:r>
              <a:rPr lang="nb-NO" dirty="0"/>
              <a:t>Støtte for GooglePay</a:t>
            </a:r>
          </a:p>
          <a:p>
            <a:pPr marL="457200" indent="-457200">
              <a:buFont typeface="Arial" panose="020B0604020202020204" pitchFamily="34" charset="0"/>
              <a:buChar char="•"/>
            </a:pPr>
            <a:r>
              <a:rPr lang="nb-NO" dirty="0"/>
              <a:t>Omnikanal og PVA chat i e-commerce</a:t>
            </a:r>
          </a:p>
          <a:p>
            <a:pPr marL="457200" indent="-457200">
              <a:buFont typeface="Arial" panose="020B0604020202020204" pitchFamily="34" charset="0"/>
              <a:buChar char="•"/>
            </a:pPr>
            <a:r>
              <a:rPr lang="nb-NO" dirty="0"/>
              <a:t>B2B Prising (Salgspriser og avtaler)</a:t>
            </a:r>
          </a:p>
          <a:p>
            <a:pPr marL="457200" indent="-457200">
              <a:buFont typeface="Arial" panose="020B0604020202020204" pitchFamily="34" charset="0"/>
              <a:buChar char="•"/>
            </a:pPr>
            <a:r>
              <a:rPr lang="nb-NO" dirty="0"/>
              <a:t>Bestill på vegne av (B2B)</a:t>
            </a:r>
          </a:p>
          <a:p>
            <a:pPr marL="457200" indent="-457200">
              <a:buFont typeface="Arial" panose="020B0604020202020204" pitchFamily="34" charset="0"/>
              <a:buChar char="•"/>
            </a:pPr>
            <a:r>
              <a:rPr lang="en-US" dirty="0" err="1"/>
              <a:t>Opprette</a:t>
            </a:r>
            <a:r>
              <a:rPr lang="en-US" dirty="0"/>
              <a:t> </a:t>
            </a:r>
            <a:r>
              <a:rPr lang="en-US" dirty="0" err="1"/>
              <a:t>innkjøpsordre</a:t>
            </a:r>
            <a:r>
              <a:rPr lang="en-US" dirty="0"/>
              <a:t> </a:t>
            </a:r>
            <a:r>
              <a:rPr lang="en-US" dirty="0" err="1"/>
              <a:t>fra</a:t>
            </a:r>
            <a:r>
              <a:rPr lang="en-US" dirty="0"/>
              <a:t> POS</a:t>
            </a:r>
          </a:p>
          <a:p>
            <a:pPr marL="457200" indent="-457200">
              <a:buFont typeface="Arial" panose="020B0604020202020204" pitchFamily="34" charset="0"/>
              <a:buChar char="•"/>
            </a:pPr>
            <a:r>
              <a:rPr lang="en-US" dirty="0" err="1"/>
              <a:t>Optimalisering</a:t>
            </a:r>
            <a:endParaRPr lang="en-US" dirty="0"/>
          </a:p>
        </p:txBody>
      </p:sp>
      <p:sp>
        <p:nvSpPr>
          <p:cNvPr id="5" name="TextBox 4">
            <a:extLst>
              <a:ext uri="{FF2B5EF4-FFF2-40B4-BE49-F238E27FC236}">
                <a16:creationId xmlns:a16="http://schemas.microsoft.com/office/drawing/2014/main" id="{4D96CD07-B5FB-0064-248D-9A5069912D50}"/>
              </a:ext>
            </a:extLst>
          </p:cNvPr>
          <p:cNvSpPr txBox="1"/>
          <p:nvPr/>
        </p:nvSpPr>
        <p:spPr>
          <a:xfrm>
            <a:off x="4764186" y="5622707"/>
            <a:ext cx="6760894" cy="646331"/>
          </a:xfrm>
          <a:prstGeom prst="rect">
            <a:avLst/>
          </a:prstGeom>
          <a:noFill/>
        </p:spPr>
        <p:txBody>
          <a:bodyPr wrap="square">
            <a:spAutoFit/>
          </a:bodyPr>
          <a:lstStyle/>
          <a:p>
            <a:r>
              <a:rPr lang="en-US" dirty="0">
                <a:hlinkClick r:id="rId2"/>
              </a:rPr>
              <a:t>What's new in Dynamics 365 Commerce - 2022 Release wave 2 | October 20, 2022 - Microsoft Dynamics Blog</a:t>
            </a:r>
            <a:endParaRPr lang="en-US" dirty="0"/>
          </a:p>
        </p:txBody>
      </p:sp>
    </p:spTree>
    <p:extLst>
      <p:ext uri="{BB962C8B-B14F-4D97-AF65-F5344CB8AC3E}">
        <p14:creationId xmlns:p14="http://schemas.microsoft.com/office/powerpoint/2010/main" val="1976507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5D3E-5BDF-0E61-8FD8-C55E1524AAB1}"/>
              </a:ext>
            </a:extLst>
          </p:cNvPr>
          <p:cNvSpPr>
            <a:spLocks noGrp="1"/>
          </p:cNvSpPr>
          <p:nvPr>
            <p:ph type="title"/>
          </p:nvPr>
        </p:nvSpPr>
        <p:spPr/>
        <p:txBody>
          <a:bodyPr/>
          <a:lstStyle/>
          <a:p>
            <a:r>
              <a:rPr lang="nb-NO" dirty="0"/>
              <a:t>HR</a:t>
            </a:r>
            <a:endParaRPr lang="en-US" dirty="0"/>
          </a:p>
        </p:txBody>
      </p:sp>
      <p:sp>
        <p:nvSpPr>
          <p:cNvPr id="3" name="Content Placeholder 2">
            <a:extLst>
              <a:ext uri="{FF2B5EF4-FFF2-40B4-BE49-F238E27FC236}">
                <a16:creationId xmlns:a16="http://schemas.microsoft.com/office/drawing/2014/main" id="{9743E0A7-497E-D3ED-D58A-20B09953FC5B}"/>
              </a:ext>
            </a:extLst>
          </p:cNvPr>
          <p:cNvSpPr>
            <a:spLocks noGrp="1"/>
          </p:cNvSpPr>
          <p:nvPr>
            <p:ph type="body" sz="quarter" idx="11"/>
          </p:nvPr>
        </p:nvSpPr>
        <p:spPr/>
        <p:txBody>
          <a:bodyPr/>
          <a:lstStyle/>
          <a:p>
            <a:pPr marL="457200" indent="-457200">
              <a:buFont typeface="Arial" panose="020B0604020202020204" pitchFamily="34" charset="0"/>
              <a:buChar char="•"/>
            </a:pPr>
            <a:r>
              <a:rPr lang="nb-NO" dirty="0"/>
              <a:t>Fordelsprogrammer</a:t>
            </a:r>
          </a:p>
          <a:p>
            <a:pPr marL="457200" indent="-457200">
              <a:buFont typeface="Arial" panose="020B0604020202020204" pitchFamily="34" charset="0"/>
              <a:buChar char="•"/>
            </a:pPr>
            <a:r>
              <a:rPr lang="nb-NO" dirty="0"/>
              <a:t>Integrasjon til ressursstyring</a:t>
            </a:r>
          </a:p>
          <a:p>
            <a:pPr marL="457200" indent="-457200">
              <a:buFont typeface="Arial" panose="020B0604020202020204" pitchFamily="34" charset="0"/>
              <a:buChar char="•"/>
            </a:pPr>
            <a:r>
              <a:rPr lang="nb-NO" dirty="0"/>
              <a:t>LMS integrasjon</a:t>
            </a:r>
          </a:p>
          <a:p>
            <a:pPr marL="457200" indent="-457200">
              <a:buFont typeface="Arial" panose="020B0604020202020204" pitchFamily="34" charset="0"/>
              <a:buChar char="•"/>
            </a:pPr>
            <a:r>
              <a:rPr lang="nb-NO" dirty="0"/>
              <a:t>Fraværshåndtering</a:t>
            </a:r>
          </a:p>
        </p:txBody>
      </p:sp>
    </p:spTree>
    <p:extLst>
      <p:ext uri="{BB962C8B-B14F-4D97-AF65-F5344CB8AC3E}">
        <p14:creationId xmlns:p14="http://schemas.microsoft.com/office/powerpoint/2010/main" val="421790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FFBA-D55F-DABE-AB46-4F8E8344BDE9}"/>
              </a:ext>
            </a:extLst>
          </p:cNvPr>
          <p:cNvSpPr>
            <a:spLocks noGrp="1"/>
          </p:cNvSpPr>
          <p:nvPr>
            <p:ph type="title"/>
          </p:nvPr>
        </p:nvSpPr>
        <p:spPr/>
        <p:txBody>
          <a:bodyPr/>
          <a:lstStyle/>
          <a:p>
            <a:r>
              <a:rPr lang="nb-NO" dirty="0"/>
              <a:t>MYE MER</a:t>
            </a:r>
            <a:endParaRPr lang="en-US" dirty="0"/>
          </a:p>
        </p:txBody>
      </p:sp>
      <p:sp>
        <p:nvSpPr>
          <p:cNvPr id="3" name="Text Placeholder 2">
            <a:extLst>
              <a:ext uri="{FF2B5EF4-FFF2-40B4-BE49-F238E27FC236}">
                <a16:creationId xmlns:a16="http://schemas.microsoft.com/office/drawing/2014/main" id="{CFA5741A-0253-8424-23FA-BB2BC6905D46}"/>
              </a:ext>
            </a:extLst>
          </p:cNvPr>
          <p:cNvSpPr>
            <a:spLocks noGrp="1"/>
          </p:cNvSpPr>
          <p:nvPr>
            <p:ph type="body" sz="quarter" idx="11"/>
          </p:nvPr>
        </p:nvSpPr>
        <p:spPr/>
        <p:txBody>
          <a:bodyPr/>
          <a:lstStyle/>
          <a:p>
            <a:pPr marL="457200" indent="-457200">
              <a:buFont typeface="Arial" panose="020B0604020202020204" pitchFamily="34" charset="0"/>
              <a:buChar char="•"/>
            </a:pPr>
            <a:r>
              <a:rPr lang="nb-NO" dirty="0"/>
              <a:t>Supply Chain Insights</a:t>
            </a:r>
          </a:p>
          <a:p>
            <a:pPr marL="457200" indent="-457200">
              <a:buFont typeface="Arial" panose="020B0604020202020204" pitchFamily="34" charset="0"/>
              <a:buChar char="•"/>
            </a:pPr>
            <a:r>
              <a:rPr lang="nb-NO" dirty="0"/>
              <a:t>Guides</a:t>
            </a:r>
          </a:p>
          <a:p>
            <a:pPr marL="457200" indent="-457200">
              <a:buFont typeface="Arial" panose="020B0604020202020204" pitchFamily="34" charset="0"/>
              <a:buChar char="•"/>
            </a:pPr>
            <a:r>
              <a:rPr lang="nb-NO" dirty="0"/>
              <a:t>Cloud for Sustainability</a:t>
            </a:r>
          </a:p>
          <a:p>
            <a:pPr marL="457200" indent="-457200">
              <a:buFont typeface="Arial" panose="020B0604020202020204" pitchFamily="34" charset="0"/>
              <a:buChar char="•"/>
            </a:pPr>
            <a:r>
              <a:rPr lang="en-US" dirty="0"/>
              <a:t>Cloud for Healthcare</a:t>
            </a:r>
          </a:p>
          <a:p>
            <a:pPr marL="457200" indent="-457200">
              <a:buFont typeface="Arial" panose="020B0604020202020204" pitchFamily="34" charset="0"/>
              <a:buChar char="•"/>
            </a:pPr>
            <a:r>
              <a:rPr lang="en-US" dirty="0"/>
              <a:t>Cloud for Retail</a:t>
            </a:r>
          </a:p>
        </p:txBody>
      </p:sp>
    </p:spTree>
    <p:extLst>
      <p:ext uri="{BB962C8B-B14F-4D97-AF65-F5344CB8AC3E}">
        <p14:creationId xmlns:p14="http://schemas.microsoft.com/office/powerpoint/2010/main" val="74521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SFT Blu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SFT Blue" id="{EC1B32AE-629A-48E7-A91E-7B35DDB71ABE}" vid="{6101A102-499D-4DFF-94A3-192679D20D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488</Words>
  <Application>Microsoft Office PowerPoint</Application>
  <PresentationFormat>Widescreen</PresentationFormat>
  <Paragraphs>98</Paragraphs>
  <Slides>15</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Consolas</vt:lpstr>
      <vt:lpstr>Segoe UI</vt:lpstr>
      <vt:lpstr>Segoe UI Semibold</vt:lpstr>
      <vt:lpstr>Wingdings</vt:lpstr>
      <vt:lpstr>MSFT Blue</vt:lpstr>
      <vt:lpstr>What’s new F&amp;O Release Wave 2 2022</vt:lpstr>
      <vt:lpstr>Cross App</vt:lpstr>
      <vt:lpstr>Finans</vt:lpstr>
      <vt:lpstr>SCM</vt:lpstr>
      <vt:lpstr>SCM 2</vt:lpstr>
      <vt:lpstr>Project Operations</vt:lpstr>
      <vt:lpstr>Commerce</vt:lpstr>
      <vt:lpstr>HR</vt:lpstr>
      <vt:lpstr>MYE MER</vt:lpstr>
      <vt:lpstr>Innsikt i risiko fra forsyningskjeden</vt:lpstr>
      <vt:lpstr>IoT integrasjon gjort enkelt… og smart</vt:lpstr>
      <vt:lpstr>PowerPoint Presentation</vt:lpstr>
      <vt:lpstr>Støtte for ulike scenario</vt:lpstr>
      <vt:lpstr>Sensor Intelligence lenker</vt:lpstr>
      <vt:lpstr>Standard / ISV / Customer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dc:title>
  <dc:creator>Fredrik Saetre</dc:creator>
  <cp:lastModifiedBy>Fredrik Saetre</cp:lastModifiedBy>
  <cp:revision>2</cp:revision>
  <dcterms:created xsi:type="dcterms:W3CDTF">2022-09-26T19:35:03Z</dcterms:created>
  <dcterms:modified xsi:type="dcterms:W3CDTF">2022-11-09T13:53:20Z</dcterms:modified>
</cp:coreProperties>
</file>