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949" r:id="rId5"/>
    <p:sldId id="272" r:id="rId6"/>
    <p:sldId id="944" r:id="rId7"/>
    <p:sldId id="945" r:id="rId8"/>
    <p:sldId id="942" r:id="rId9"/>
    <p:sldId id="943" r:id="rId10"/>
    <p:sldId id="939" r:id="rId11"/>
    <p:sldId id="946" r:id="rId12"/>
    <p:sldId id="947" r:id="rId13"/>
    <p:sldId id="284" r:id="rId14"/>
    <p:sldId id="948" r:id="rId15"/>
  </p:sldIdLst>
  <p:sldSz cx="12192000" cy="6858000"/>
  <p:notesSz cx="7099300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33E081-F4DE-E096-3171-2ADB6331C10C}" name="Jan van der Mark" initials="Jv" userId="S::janvdm@sparkjop.no::493fa8da-fd4f-449d-992c-55deb3de1a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61396" autoAdjust="0"/>
  </p:normalViewPr>
  <p:slideViewPr>
    <p:cSldViewPr snapToGrid="0">
      <p:cViewPr varScale="1">
        <p:scale>
          <a:sx n="97" d="100"/>
          <a:sy n="97" d="100"/>
        </p:scale>
        <p:origin x="991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van der Mark" userId="493fa8da-fd4f-449d-992c-55deb3de1ad5" providerId="ADAL" clId="{32B0C009-928B-4DB0-958D-52F187E415BE}"/>
    <pc:docChg chg="modSld">
      <pc:chgData name="Jan van der Mark" userId="493fa8da-fd4f-449d-992c-55deb3de1ad5" providerId="ADAL" clId="{32B0C009-928B-4DB0-958D-52F187E415BE}" dt="2024-11-28T12:17:25.227" v="10" actId="6549"/>
      <pc:docMkLst>
        <pc:docMk/>
      </pc:docMkLst>
      <pc:sldChg chg="modNotesTx">
        <pc:chgData name="Jan van der Mark" userId="493fa8da-fd4f-449d-992c-55deb3de1ad5" providerId="ADAL" clId="{32B0C009-928B-4DB0-958D-52F187E415BE}" dt="2024-11-28T12:17:25.227" v="10" actId="6549"/>
        <pc:sldMkLst>
          <pc:docMk/>
          <pc:sldMk cId="720564988" sldId="284"/>
        </pc:sldMkLst>
      </pc:sldChg>
      <pc:sldChg chg="modNotesTx">
        <pc:chgData name="Jan van der Mark" userId="493fa8da-fd4f-449d-992c-55deb3de1ad5" providerId="ADAL" clId="{32B0C009-928B-4DB0-958D-52F187E415BE}" dt="2024-11-28T12:16:58.431" v="3" actId="6549"/>
        <pc:sldMkLst>
          <pc:docMk/>
          <pc:sldMk cId="1995872079" sldId="939"/>
        </pc:sldMkLst>
      </pc:sldChg>
      <pc:sldChg chg="modNotesTx">
        <pc:chgData name="Jan van der Mark" userId="493fa8da-fd4f-449d-992c-55deb3de1ad5" providerId="ADAL" clId="{32B0C009-928B-4DB0-958D-52F187E415BE}" dt="2024-11-28T12:16:46.103" v="1" actId="6549"/>
        <pc:sldMkLst>
          <pc:docMk/>
          <pc:sldMk cId="938658512" sldId="942"/>
        </pc:sldMkLst>
      </pc:sldChg>
      <pc:sldChg chg="modNotesTx">
        <pc:chgData name="Jan van der Mark" userId="493fa8da-fd4f-449d-992c-55deb3de1ad5" providerId="ADAL" clId="{32B0C009-928B-4DB0-958D-52F187E415BE}" dt="2024-11-28T12:16:52.423" v="2" actId="6549"/>
        <pc:sldMkLst>
          <pc:docMk/>
          <pc:sldMk cId="730223956" sldId="943"/>
        </pc:sldMkLst>
      </pc:sldChg>
      <pc:sldChg chg="modNotesTx">
        <pc:chgData name="Jan van der Mark" userId="493fa8da-fd4f-449d-992c-55deb3de1ad5" providerId="ADAL" clId="{32B0C009-928B-4DB0-958D-52F187E415BE}" dt="2024-11-28T12:16:38.675" v="0" actId="6549"/>
        <pc:sldMkLst>
          <pc:docMk/>
          <pc:sldMk cId="2234981020" sldId="945"/>
        </pc:sldMkLst>
      </pc:sldChg>
      <pc:sldChg chg="modNotesTx">
        <pc:chgData name="Jan van der Mark" userId="493fa8da-fd4f-449d-992c-55deb3de1ad5" providerId="ADAL" clId="{32B0C009-928B-4DB0-958D-52F187E415BE}" dt="2024-11-28T12:17:04.820" v="4" actId="6549"/>
        <pc:sldMkLst>
          <pc:docMk/>
          <pc:sldMk cId="1629428768" sldId="946"/>
        </pc:sldMkLst>
      </pc:sldChg>
      <pc:sldChg chg="modNotesTx">
        <pc:chgData name="Jan van der Mark" userId="493fa8da-fd4f-449d-992c-55deb3de1ad5" providerId="ADAL" clId="{32B0C009-928B-4DB0-958D-52F187E415BE}" dt="2024-11-28T12:17:17.619" v="9" actId="20577"/>
        <pc:sldMkLst>
          <pc:docMk/>
          <pc:sldMk cId="3125296118" sldId="9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201ED6D-DE8E-46B7-9D08-78AA8436F21C}" type="datetimeFigureOut">
              <a:t>25.11.2024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8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2F9432B-5ADD-420F-936A-078F95F56DDC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110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094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9125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|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95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|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47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37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5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311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232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46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6A9E6-8451-D1F1-8B43-B917AF249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572BE-1716-2416-2686-46A94265C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893F2-C873-80B5-2970-E17379575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DC06C-C564-C486-920A-A1496ACCC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2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C2025-7336-F3E3-E2D5-7B278F239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49955-CB59-7BBB-C602-848AB7F84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948A7-FD3D-2442-EBA3-8B891A686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F192C-8787-11DD-0F85-1376C29F2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432B-5ADD-420F-936A-078F95F56D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7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9C3B2C-02A6-D0D1-E6C4-AF4CF2A64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9F9B43-F357-19A6-041D-7E5CEEE31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37E537-1033-908E-4A5A-D1F04E72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014781-C34B-C194-B3A9-CA4A8C0AA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AE1F9C-88EE-A9BA-A076-59C68C64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41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9A6B6C-0DFA-D888-238E-6F060A77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836C20F-9957-550A-E8DF-B7D26A9C1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00C69C-B87C-6323-DE44-4F6BA4E8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2A70DC-0358-4127-510E-C979D256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D83CB3-33CB-B2BD-256E-6D66BD3B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46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C362A91-10A8-0318-FBC7-361FDBC6C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077F54C-8C74-269A-116C-34916C90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E915C8-3A59-6C99-EF11-19BEDA7F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C552DC-3573-6FF4-5079-340327CE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CB563F-E62C-3071-CADE-DA04FE2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854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36CC92-8307-5D99-E28B-254C23A2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65A012-83E6-276F-1153-14C87E58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32ACD7-F4E7-4D4E-40CF-587EB544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951A96-18DF-63D5-15E3-4580B848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5BC3EA-937C-ED38-E6C7-1EFB30B6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83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9A088A-2F02-7FC6-331E-C4C1F976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279677-1F4B-CAC5-E5B2-CAC2E2CBA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E8CDC5-1923-3555-6104-1623D9E0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88DA5C-6FA6-173F-7F10-954F516C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700EB9-1CEB-ED32-0908-DB9F298F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46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7525F0-075B-FADD-2F8E-C7FBF121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00F786-E97D-7EDF-5BC8-0C74DB876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73D9F2-9AF5-6F27-8E50-1CF917C2F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0E9758D-28E9-48AD-9E69-1A36FB44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567A07-8CFB-5EC6-6E98-D088065B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C4D5189-6642-830C-4C70-C1785E44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624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40F9E3-4BEC-DA50-55CD-42B5A087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013AEB0-F2B1-CDD7-9574-4F677A350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F3743F6-9B8F-A738-7829-6327012ED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11C2169-F1BA-492A-5D5E-DE502056F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2DAA404-B13C-1211-C79E-D1C6963F8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1F30DE9-0348-F09C-B06A-82AB2975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19C1937-4503-96FF-F70D-FAE36A38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597A24F-A842-3FF1-4BD3-D060CF68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106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653C76-6FFB-752C-FDAB-DCFFC2DF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6AF9AFD-41EA-F155-40C7-28161A20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87CE52-0A58-A2B8-64D1-C0E0651E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5E3F9C8-4168-369F-736D-677C3B17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82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8218AB4-C18D-3BB8-4F1F-F06CC322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C098A33-7C85-C250-5A92-9D901EDE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9B1DC9-2938-5BA7-57CD-59500961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34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170D93-4D5A-ED08-B9E8-FE04E9D2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817FDB-B5CC-3996-C793-4E215E45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3F9E54D-5769-FA2F-2D53-9F0A85AE4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213C3E1-A441-D837-0C1D-0F2C6C26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3396ECB-F1D9-61B8-DE80-EC36EEEC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5391D3-88F4-B0F5-2BF4-42DCF7AA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4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798B5F-CBAA-65B6-8110-A559B7B69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3E3DEE5-684A-69EC-4AE6-EBD0EF0B7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07D7FB-DCD8-4E6B-00E0-8D203A923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65C939-56C1-6087-E0F4-06CDFB70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B1B8D2A-C1C8-581C-3C52-1A67389D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14713CF-1F13-D672-4D0B-909BDA09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163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61D4E68-32EE-4FD8-EDF7-675A077B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D91A55-FF53-B67D-8214-F09E865B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FDBBF6-606B-CB42-C5B7-513A56AA6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8AA76-3C11-CA47-BA62-3127265EC168}" type="datetimeFigureOut">
              <a:rPr lang="nb-NO" smtClean="0"/>
              <a:t>25.11.2024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B0BF09-7C6B-470B-0DF1-CF0F224EE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9FD863-4CE3-E948-BB8C-3CA1C2F8A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253C-F8CD-444C-9F5A-FB452C6793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90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FB1733-4351-A394-07DC-B2FF1EF9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2F0EC9-0810-3421-CC71-D87D5CCD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D3AE510-EFEF-1ECD-352E-C781A2D7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87CD2B-A6A5-B36F-B925-8237D116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9" y="103737"/>
            <a:ext cx="12073161" cy="759254"/>
          </a:xfrm>
        </p:spPr>
        <p:txBody>
          <a:bodyPr>
            <a:normAutofit/>
          </a:bodyPr>
          <a:lstStyle/>
          <a:p>
            <a:r>
              <a:rPr lang="nb-NO" dirty="0" err="1"/>
              <a:t>hhhh</a:t>
            </a:r>
            <a:endParaRPr lang="nb-NO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999A7063-D115-DCA5-2753-73F81379EABD}"/>
              </a:ext>
            </a:extLst>
          </p:cNvPr>
          <p:cNvGrpSpPr/>
          <p:nvPr/>
        </p:nvGrpSpPr>
        <p:grpSpPr>
          <a:xfrm>
            <a:off x="118838" y="103737"/>
            <a:ext cx="12073161" cy="759254"/>
            <a:chOff x="118839" y="103479"/>
            <a:chExt cx="12073161" cy="759254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9F34BCC7-1BB1-A414-1178-119DB4D6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839" y="103479"/>
              <a:ext cx="12073161" cy="759254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0B075709-B811-0A11-8901-DCE94791E3FB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chemeClr val="bg1"/>
                  </a:solidFill>
                </a:rPr>
                <a:t>Spar Kjøp D365 Nå  (5 min)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F8FC16-D890-B969-D16F-A1D6CE8B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6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D230C6B-4519-CB11-4867-A57D0F61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5768"/>
            <a:ext cx="12332581" cy="12736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F123606-BAD6-173A-67FD-8EC90E3EF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 err="1">
                <a:solidFill>
                  <a:schemeClr val="bg1"/>
                </a:solidFill>
              </a:rPr>
              <a:t>Thank</a:t>
            </a:r>
            <a:r>
              <a:rPr lang="nb-NO" sz="4000" b="1" dirty="0">
                <a:solidFill>
                  <a:schemeClr val="bg1"/>
                </a:solidFill>
              </a:rPr>
              <a:t> </a:t>
            </a:r>
            <a:r>
              <a:rPr lang="nb-NO" sz="4000" b="1" dirty="0" err="1">
                <a:solidFill>
                  <a:schemeClr val="bg1"/>
                </a:solidFill>
              </a:rPr>
              <a:t>you</a:t>
            </a:r>
            <a:br>
              <a:rPr lang="nb-NO" sz="4000" b="1" dirty="0">
                <a:solidFill>
                  <a:schemeClr val="bg1"/>
                </a:solidFill>
              </a:rPr>
            </a:b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71A2E37-FEBF-6829-85ED-38190A32A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 descr="Et bilde som inneholder sirkel&#10;&#10;Automatisk generert beskrivelse">
            <a:extLst>
              <a:ext uri="{FF2B5EF4-FFF2-40B4-BE49-F238E27FC236}">
                <a16:creationId xmlns:a16="http://schemas.microsoft.com/office/drawing/2014/main" id="{BEFE1CAC-A142-DBA1-0CB9-6A38A4255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404" y="2109273"/>
            <a:ext cx="3750059" cy="379908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37770CF-CC7D-BDBB-182E-AAC55A0B1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903" y="2373395"/>
            <a:ext cx="5014908" cy="31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D230C6B-4519-CB11-4867-A57D0F61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5768"/>
            <a:ext cx="12332581" cy="127369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F123606-BAD6-173A-67FD-8EC90E3EF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>
                <a:solidFill>
                  <a:schemeClr val="bg1"/>
                </a:solidFill>
              </a:rPr>
              <a:t>Spar Kjøp D365 Journey</a:t>
            </a:r>
            <a:br>
              <a:rPr lang="nb-NO" sz="4000" b="1" dirty="0">
                <a:solidFill>
                  <a:schemeClr val="bg1"/>
                </a:solidFill>
              </a:rPr>
            </a:b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71A2E37-FEBF-6829-85ED-38190A32A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26.11.2024</a:t>
            </a:r>
          </a:p>
        </p:txBody>
      </p:sp>
      <p:pic>
        <p:nvPicPr>
          <p:cNvPr id="7" name="Bilde 6" descr="Et bilde som inneholder sirkel&#10;&#10;Automatisk generert beskrivelse">
            <a:extLst>
              <a:ext uri="{FF2B5EF4-FFF2-40B4-BE49-F238E27FC236}">
                <a16:creationId xmlns:a16="http://schemas.microsoft.com/office/drawing/2014/main" id="{BEFE1CAC-A142-DBA1-0CB9-6A38A4255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404" y="2109273"/>
            <a:ext cx="3750059" cy="379908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37770CF-CC7D-BDBB-182E-AAC55A0B1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903" y="2373395"/>
            <a:ext cx="5014908" cy="31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7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EE1F-AFFF-6EA6-4EF6-AB14C5065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5BF8D862-3EB1-A11A-53E6-AF4949BD35B9}"/>
              </a:ext>
            </a:extLst>
          </p:cNvPr>
          <p:cNvGrpSpPr/>
          <p:nvPr/>
        </p:nvGrpSpPr>
        <p:grpSpPr>
          <a:xfrm>
            <a:off x="67151" y="47044"/>
            <a:ext cx="12073161" cy="759254"/>
            <a:chOff x="-60208" y="207897"/>
            <a:chExt cx="12073161" cy="759254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66D39934-86B3-5B23-A45B-F3E2F3124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208" y="207897"/>
              <a:ext cx="12073161" cy="759254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8CA8CB3-FC37-E4C0-A3F4-9E61F55FEA47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chemeClr val="bg1"/>
                  </a:solidFill>
                </a:rPr>
                <a:t>Who is Spar Kjøp?</a:t>
              </a:r>
            </a:p>
          </p:txBody>
        </p:sp>
      </p:grp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973B67B-CD00-1DD0-A659-2418F4EF2287}"/>
              </a:ext>
            </a:extLst>
          </p:cNvPr>
          <p:cNvSpPr txBox="1"/>
          <p:nvPr/>
        </p:nvSpPr>
        <p:spPr>
          <a:xfrm>
            <a:off x="270711" y="963345"/>
            <a:ext cx="666153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Family-owned Business since 1962 with 500 employees (330 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Expected turnover in 2024: 1 billion in retail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Assortment: 30.000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markets we are focusing on  are yarn, women’s clothing, men’s clothing, children's wear, baby essentials, cosmetics, interiors and home textiles 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 stores and online 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 traditionally a mail order business.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 marketing through catalogues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Transformation towards online shopping and brick and mortar stores during the last 20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been through a digitalization journey and modernization process on our digital platform site</a:t>
            </a:r>
          </a:p>
        </p:txBody>
      </p:sp>
      <p:pic>
        <p:nvPicPr>
          <p:cNvPr id="11" name="Bilde 10" descr="Et bilde som inneholder tekst, samling, håndskrift, innendørs">
            <a:extLst>
              <a:ext uri="{FF2B5EF4-FFF2-40B4-BE49-F238E27FC236}">
                <a16:creationId xmlns:a16="http://schemas.microsoft.com/office/drawing/2014/main" id="{21DDB0C3-93DC-A36A-BB6C-8ACBCEBDA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659" y="1696992"/>
            <a:ext cx="5116630" cy="379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5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2D76-7213-B3D2-606B-F7FAF95AC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E1FDC1C-2997-85DA-7511-F5422F35B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0414-A46A-467A-A783-01F33D176AC1}" type="slidenum">
              <a:rPr lang="nb-NO" smtClean="0"/>
              <a:pPr/>
              <a:t>4</a:t>
            </a:fld>
            <a:endParaRPr lang="nb-NO" dirty="0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D8E9643-396B-24A9-F3B7-0F73AAB3E51A}"/>
              </a:ext>
            </a:extLst>
          </p:cNvPr>
          <p:cNvGrpSpPr/>
          <p:nvPr/>
        </p:nvGrpSpPr>
        <p:grpSpPr>
          <a:xfrm>
            <a:off x="59419" y="19752"/>
            <a:ext cx="12073161" cy="759254"/>
            <a:chOff x="67152" y="180605"/>
            <a:chExt cx="12073161" cy="759254"/>
          </a:xfrm>
        </p:grpSpPr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0B64CC05-229B-C689-8023-B4CDCE23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2" y="180605"/>
              <a:ext cx="12073161" cy="759254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0C0498E7-5DCD-5224-86CA-D55329A816F6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Spar Kjøp general IT for ERP / WMS before the transformation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11BE30D-B18C-ABC4-97CB-0E1A0B64B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444" y="1923019"/>
            <a:ext cx="6600136" cy="2725181"/>
          </a:xfrm>
          <a:prstGeom prst="rect">
            <a:avLst/>
          </a:prstGeom>
        </p:spPr>
      </p:pic>
      <p:sp>
        <p:nvSpPr>
          <p:cNvPr id="18" name="TekstSylinder 8">
            <a:extLst>
              <a:ext uri="{FF2B5EF4-FFF2-40B4-BE49-F238E27FC236}">
                <a16:creationId xmlns:a16="http://schemas.microsoft.com/office/drawing/2014/main" id="{38506FE3-0E37-27BB-E435-69527705D5B0}"/>
              </a:ext>
            </a:extLst>
          </p:cNvPr>
          <p:cNvSpPr txBox="1"/>
          <p:nvPr/>
        </p:nvSpPr>
        <p:spPr>
          <a:xfrm>
            <a:off x="485942" y="1015384"/>
            <a:ext cx="51166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Dynamics AX / Axapta since 2001 as ERP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 architectural landscape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«many processes – had their separate system»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Challenging to integrate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cost of maintaining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debt was becoming a big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Depending an individual knowledge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Caused by extensive customization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498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72D2E97-A3A2-241F-9BF5-FD095F95E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7947" y="779006"/>
            <a:ext cx="7032847" cy="5696683"/>
          </a:xfrm>
          <a:prstGeom prst="rect">
            <a:avLst/>
          </a:prstGeom>
        </p:spPr>
      </p:pic>
      <p:grpSp>
        <p:nvGrpSpPr>
          <p:cNvPr id="2" name="Gruppe 8">
            <a:extLst>
              <a:ext uri="{FF2B5EF4-FFF2-40B4-BE49-F238E27FC236}">
                <a16:creationId xmlns:a16="http://schemas.microsoft.com/office/drawing/2014/main" id="{B83093B3-0C9D-9A47-AB90-90E04D06D0C9}"/>
              </a:ext>
            </a:extLst>
          </p:cNvPr>
          <p:cNvGrpSpPr/>
          <p:nvPr/>
        </p:nvGrpSpPr>
        <p:grpSpPr>
          <a:xfrm>
            <a:off x="59419" y="19752"/>
            <a:ext cx="12073161" cy="759254"/>
            <a:chOff x="67152" y="180605"/>
            <a:chExt cx="12073161" cy="759254"/>
          </a:xfrm>
        </p:grpSpPr>
        <p:pic>
          <p:nvPicPr>
            <p:cNvPr id="3" name="Bilde 12">
              <a:extLst>
                <a:ext uri="{FF2B5EF4-FFF2-40B4-BE49-F238E27FC236}">
                  <a16:creationId xmlns:a16="http://schemas.microsoft.com/office/drawing/2014/main" id="{E7E92AAE-48C4-9B1B-1D89-B49C72E8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2" y="180605"/>
              <a:ext cx="12073161" cy="759254"/>
            </a:xfrm>
            <a:prstGeom prst="rect">
              <a:avLst/>
            </a:prstGeom>
          </p:spPr>
        </p:pic>
        <p:sp>
          <p:nvSpPr>
            <p:cNvPr id="5" name="TekstSylinder 16">
              <a:extLst>
                <a:ext uri="{FF2B5EF4-FFF2-40B4-BE49-F238E27FC236}">
                  <a16:creationId xmlns:a16="http://schemas.microsoft.com/office/drawing/2014/main" id="{BA1B81A8-B860-CBC1-71E6-0186C7F29540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Change management has been postponed</a:t>
              </a:r>
            </a:p>
          </p:txBody>
        </p:sp>
      </p:grpSp>
      <p:sp>
        <p:nvSpPr>
          <p:cNvPr id="6" name="TekstSylinder 8">
            <a:extLst>
              <a:ext uri="{FF2B5EF4-FFF2-40B4-BE49-F238E27FC236}">
                <a16:creationId xmlns:a16="http://schemas.microsoft.com/office/drawing/2014/main" id="{96BFFBD8-B138-1399-5A94-EAA22D656DF4}"/>
              </a:ext>
            </a:extLst>
          </p:cNvPr>
          <p:cNvSpPr txBox="1"/>
          <p:nvPr/>
        </p:nvSpPr>
        <p:spPr>
          <a:xfrm>
            <a:off x="151206" y="1149199"/>
            <a:ext cx="48567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management requires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 situations (both up and down)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maturity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Security on the investment (ROI</a:t>
            </a:r>
            <a:r>
              <a:rPr lang="nb-NO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865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B2A7A1-FB07-B206-F135-7004103A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40" y="1376955"/>
            <a:ext cx="7166599" cy="361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e 8">
            <a:extLst>
              <a:ext uri="{FF2B5EF4-FFF2-40B4-BE49-F238E27FC236}">
                <a16:creationId xmlns:a16="http://schemas.microsoft.com/office/drawing/2014/main" id="{AF604109-303C-7DA5-1D76-350BDA7ABCD6}"/>
              </a:ext>
            </a:extLst>
          </p:cNvPr>
          <p:cNvGrpSpPr/>
          <p:nvPr/>
        </p:nvGrpSpPr>
        <p:grpSpPr>
          <a:xfrm>
            <a:off x="59419" y="19752"/>
            <a:ext cx="12073161" cy="759254"/>
            <a:chOff x="67152" y="180605"/>
            <a:chExt cx="12073161" cy="759254"/>
          </a:xfrm>
        </p:grpSpPr>
        <p:pic>
          <p:nvPicPr>
            <p:cNvPr id="3" name="Bilde 12">
              <a:extLst>
                <a:ext uri="{FF2B5EF4-FFF2-40B4-BE49-F238E27FC236}">
                  <a16:creationId xmlns:a16="http://schemas.microsoft.com/office/drawing/2014/main" id="{406ED284-9C02-3B03-110F-4030E68B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2" y="180605"/>
              <a:ext cx="12073161" cy="759254"/>
            </a:xfrm>
            <a:prstGeom prst="rect">
              <a:avLst/>
            </a:prstGeom>
          </p:spPr>
        </p:pic>
        <p:sp>
          <p:nvSpPr>
            <p:cNvPr id="4" name="TekstSylinder 16">
              <a:extLst>
                <a:ext uri="{FF2B5EF4-FFF2-40B4-BE49-F238E27FC236}">
                  <a16:creationId xmlns:a16="http://schemas.microsoft.com/office/drawing/2014/main" id="{D86FA9F1-9C25-82EC-9FD1-494C43A414C1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Our most important focus areas on our journey </a:t>
              </a:r>
              <a:endParaRPr lang="nb-NO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kstSylinder 8">
            <a:extLst>
              <a:ext uri="{FF2B5EF4-FFF2-40B4-BE49-F238E27FC236}">
                <a16:creationId xmlns:a16="http://schemas.microsoft.com/office/drawing/2014/main" id="{D28EBFFE-59B1-220D-AF1C-BF4A97F821B4}"/>
              </a:ext>
            </a:extLst>
          </p:cNvPr>
          <p:cNvSpPr txBox="1"/>
          <p:nvPr/>
        </p:nvSpPr>
        <p:spPr>
          <a:xfrm>
            <a:off x="151206" y="1149199"/>
            <a:ext cx="485674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Width involvement (to insure ownership within the organization)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was important?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Think Spar Kjøp first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processes throw out the whole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data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availability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Reporting and analyzing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Automation of relevant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02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9283CD-49F2-4DAB-829F-BA5D98947A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0414-A46A-467A-A783-01F33D176AC1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DF0AEA-E1D0-B224-BDA9-15916321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98" y="7499680"/>
            <a:ext cx="6237543" cy="35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e 8">
            <a:extLst>
              <a:ext uri="{FF2B5EF4-FFF2-40B4-BE49-F238E27FC236}">
                <a16:creationId xmlns:a16="http://schemas.microsoft.com/office/drawing/2014/main" id="{4E68FDAF-518B-DEDC-48D6-F326CFD35C27}"/>
              </a:ext>
            </a:extLst>
          </p:cNvPr>
          <p:cNvGrpSpPr/>
          <p:nvPr/>
        </p:nvGrpSpPr>
        <p:grpSpPr>
          <a:xfrm>
            <a:off x="59419" y="19752"/>
            <a:ext cx="12073161" cy="759254"/>
            <a:chOff x="67152" y="180605"/>
            <a:chExt cx="12073161" cy="759254"/>
          </a:xfrm>
        </p:grpSpPr>
        <p:pic>
          <p:nvPicPr>
            <p:cNvPr id="6" name="Bilde 12">
              <a:extLst>
                <a:ext uri="{FF2B5EF4-FFF2-40B4-BE49-F238E27FC236}">
                  <a16:creationId xmlns:a16="http://schemas.microsoft.com/office/drawing/2014/main" id="{F0224D97-050F-5D44-E1F7-A4F45EA6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2" y="180605"/>
              <a:ext cx="12073161" cy="759254"/>
            </a:xfrm>
            <a:prstGeom prst="rect">
              <a:avLst/>
            </a:prstGeom>
          </p:spPr>
        </p:pic>
        <p:sp>
          <p:nvSpPr>
            <p:cNvPr id="8" name="TekstSylinder 16">
              <a:extLst>
                <a:ext uri="{FF2B5EF4-FFF2-40B4-BE49-F238E27FC236}">
                  <a16:creationId xmlns:a16="http://schemas.microsoft.com/office/drawing/2014/main" id="{126B2CCB-AC51-E329-880A-31EF1BBCBB17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Our Cloud journey over the last 4 years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C77266A-C209-C9A0-3CF2-9CCBEFF77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048" y="1250759"/>
            <a:ext cx="6854283" cy="2718270"/>
          </a:xfrm>
          <a:prstGeom prst="rect">
            <a:avLst/>
          </a:prstGeom>
        </p:spPr>
      </p:pic>
      <p:sp>
        <p:nvSpPr>
          <p:cNvPr id="13" name="TekstSylinder 8">
            <a:extLst>
              <a:ext uri="{FF2B5EF4-FFF2-40B4-BE49-F238E27FC236}">
                <a16:creationId xmlns:a16="http://schemas.microsoft.com/office/drawing/2014/main" id="{FFD53329-3816-2B6C-F09D-6EA1B0CE9C9D}"/>
              </a:ext>
            </a:extLst>
          </p:cNvPr>
          <p:cNvSpPr txBox="1"/>
          <p:nvPr/>
        </p:nvSpPr>
        <p:spPr>
          <a:xfrm>
            <a:off x="161307" y="1250759"/>
            <a:ext cx="542173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Moved our online store to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Preliminary project where we split out WMS from ERP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 with Dynamics 365 Finance &amp; Supply Chain inclusive Store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applications have been moved to the cloud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Cloud-first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Standard, then ISV solutions before any customization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of suite instead of best of breed where appropriate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Example: Microsoft Commerce (POS) in store</a:t>
            </a: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C15507-4B81-3524-B1F3-131AECDC6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89" y="4093163"/>
            <a:ext cx="3614642" cy="25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72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5E90-3CE2-1249-9537-2DE335E8E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4B4DEAE-535F-AB8D-96CB-516F0CEC6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0414-A46A-467A-A783-01F33D176AC1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D3CF9C-777D-C119-E4F8-CABE15EB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98" y="7499680"/>
            <a:ext cx="6237543" cy="35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e 8">
            <a:extLst>
              <a:ext uri="{FF2B5EF4-FFF2-40B4-BE49-F238E27FC236}">
                <a16:creationId xmlns:a16="http://schemas.microsoft.com/office/drawing/2014/main" id="{AD6DE27F-A667-294A-C87E-9D82506FEE03}"/>
              </a:ext>
            </a:extLst>
          </p:cNvPr>
          <p:cNvGrpSpPr/>
          <p:nvPr/>
        </p:nvGrpSpPr>
        <p:grpSpPr>
          <a:xfrm>
            <a:off x="59419" y="19752"/>
            <a:ext cx="12073161" cy="759254"/>
            <a:chOff x="67152" y="180605"/>
            <a:chExt cx="12073161" cy="759254"/>
          </a:xfrm>
        </p:grpSpPr>
        <p:pic>
          <p:nvPicPr>
            <p:cNvPr id="6" name="Bilde 12">
              <a:extLst>
                <a:ext uri="{FF2B5EF4-FFF2-40B4-BE49-F238E27FC236}">
                  <a16:creationId xmlns:a16="http://schemas.microsoft.com/office/drawing/2014/main" id="{A89885C4-ED6D-5D46-CF6A-FFE3C071A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2" y="180605"/>
              <a:ext cx="12073161" cy="759254"/>
            </a:xfrm>
            <a:prstGeom prst="rect">
              <a:avLst/>
            </a:prstGeom>
          </p:spPr>
        </p:pic>
        <p:sp>
          <p:nvSpPr>
            <p:cNvPr id="8" name="TekstSylinder 16">
              <a:extLst>
                <a:ext uri="{FF2B5EF4-FFF2-40B4-BE49-F238E27FC236}">
                  <a16:creationId xmlns:a16="http://schemas.microsoft.com/office/drawing/2014/main" id="{81667E32-E7F8-C7E9-962A-D1069821A285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What did we achieve?</a:t>
              </a:r>
            </a:p>
          </p:txBody>
        </p:sp>
      </p:grp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EFC62DCE-6FBF-72CC-5C8F-FEBECFA14525}"/>
              </a:ext>
            </a:extLst>
          </p:cNvPr>
          <p:cNvSpPr txBox="1"/>
          <p:nvPr/>
        </p:nvSpPr>
        <p:spPr>
          <a:xfrm>
            <a:off x="161307" y="1250759"/>
            <a:ext cx="584548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more scalable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Lifecycle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Facilitates continuous improvements and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Support for omnichannel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Support for B2B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integrated payment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Fewer customizations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control over master data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process support across the organization</a:t>
            </a: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9BF5D15-CB58-0445-A407-205DB0AE7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559" y="1250759"/>
            <a:ext cx="59626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2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190F6-0E36-EFF5-C3C3-99C1A7C5F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C8B7D7-4C4C-0817-76F6-EC8188F0FF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0414-A46A-467A-A783-01F33D176AC1}" type="slidenum">
              <a:rPr lang="nb-NO" smtClean="0"/>
              <a:pPr/>
              <a:t>9</a:t>
            </a:fld>
            <a:endParaRPr lang="nb-NO" dirty="0"/>
          </a:p>
        </p:txBody>
      </p:sp>
      <p:grpSp>
        <p:nvGrpSpPr>
          <p:cNvPr id="3" name="Gruppe 8">
            <a:extLst>
              <a:ext uri="{FF2B5EF4-FFF2-40B4-BE49-F238E27FC236}">
                <a16:creationId xmlns:a16="http://schemas.microsoft.com/office/drawing/2014/main" id="{54E7064A-FFA9-0733-0424-A140819EFEC1}"/>
              </a:ext>
            </a:extLst>
          </p:cNvPr>
          <p:cNvGrpSpPr/>
          <p:nvPr/>
        </p:nvGrpSpPr>
        <p:grpSpPr>
          <a:xfrm>
            <a:off x="59419" y="19752"/>
            <a:ext cx="12073161" cy="759254"/>
            <a:chOff x="67152" y="180605"/>
            <a:chExt cx="12073161" cy="759254"/>
          </a:xfrm>
        </p:grpSpPr>
        <p:pic>
          <p:nvPicPr>
            <p:cNvPr id="6" name="Bilde 12">
              <a:extLst>
                <a:ext uri="{FF2B5EF4-FFF2-40B4-BE49-F238E27FC236}">
                  <a16:creationId xmlns:a16="http://schemas.microsoft.com/office/drawing/2014/main" id="{C05E39E1-E977-9C6D-47CD-42DD25A6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2" y="180605"/>
              <a:ext cx="12073161" cy="759254"/>
            </a:xfrm>
            <a:prstGeom prst="rect">
              <a:avLst/>
            </a:prstGeom>
          </p:spPr>
        </p:pic>
        <p:sp>
          <p:nvSpPr>
            <p:cNvPr id="8" name="TekstSylinder 16">
              <a:extLst>
                <a:ext uri="{FF2B5EF4-FFF2-40B4-BE49-F238E27FC236}">
                  <a16:creationId xmlns:a16="http://schemas.microsoft.com/office/drawing/2014/main" id="{B844A0B0-E823-0E41-8CE7-6762BA42905C}"/>
                </a:ext>
              </a:extLst>
            </p:cNvPr>
            <p:cNvSpPr txBox="1"/>
            <p:nvPr/>
          </p:nvSpPr>
          <p:spPr>
            <a:xfrm>
              <a:off x="313284" y="261700"/>
              <a:ext cx="984000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Some advice on the way</a:t>
              </a:r>
            </a:p>
          </p:txBody>
        </p:sp>
      </p:grp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F928DB7F-B45B-6A34-EAE7-66ACD14D539E}"/>
              </a:ext>
            </a:extLst>
          </p:cNvPr>
          <p:cNvSpPr txBox="1"/>
          <p:nvPr/>
        </p:nvSpPr>
        <p:spPr>
          <a:xfrm>
            <a:off x="161307" y="1250759"/>
            <a:ext cx="67704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 plan and stick to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master data and data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underestimate the importance of training employees to understand new processes and ways of working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Allocate sufficient time for testing and include robust test scenarios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solution must be able to adapt to developments in your industry (e.g., new/more payment solutions)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phased implementation and stick to the agreed timeline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9C554B0-D463-BE68-660F-A496A0CB8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872" y="1925603"/>
            <a:ext cx="4559163" cy="28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96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 Spar Kjøp" id="{0989C3B4-4FC2-4549-9F23-23E65B76324E}" vid="{398F4A61-90FB-454B-9252-968C4D9023B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c1f1a0-4506-4678-a712-bcd678ee4988">
      <Terms xmlns="http://schemas.microsoft.com/office/infopath/2007/PartnerControls"/>
    </lcf76f155ced4ddcb4097134ff3c332f>
    <TaxCatchAll xmlns="edf7a478-c523-4697-b093-c0d0e301e1b2" xsi:nil="true"/>
    <Kommentar xmlns="b0c1f1a0-4506-4678-a712-bcd678ee4988" xsi:nil="true"/>
    <Link xmlns="b0c1f1a0-4506-4678-a712-bcd678ee4988">
      <Url xsi:nil="true"/>
      <Description xsi:nil="true"/>
    </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5CABFB59724E42810AA57BAC580771" ma:contentTypeVersion="20" ma:contentTypeDescription="Create a new document." ma:contentTypeScope="" ma:versionID="25b2c9d484f52770779d602b8e9c2d27">
  <xsd:schema xmlns:xsd="http://www.w3.org/2001/XMLSchema" xmlns:xs="http://www.w3.org/2001/XMLSchema" xmlns:p="http://schemas.microsoft.com/office/2006/metadata/properties" xmlns:ns2="b0c1f1a0-4506-4678-a712-bcd678ee4988" xmlns:ns3="edf7a478-c523-4697-b093-c0d0e301e1b2" targetNamespace="http://schemas.microsoft.com/office/2006/metadata/properties" ma:root="true" ma:fieldsID="88f0f815ac1ba7f6d62f6643beda54af" ns2:_="" ns3:_="">
    <xsd:import namespace="b0c1f1a0-4506-4678-a712-bcd678ee4988"/>
    <xsd:import namespace="edf7a478-c523-4697-b093-c0d0e301e1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Link" minOccurs="0"/>
                <xsd:element ref="ns2:Kommenta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1f1a0-4506-4678-a712-bcd678ee49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06b4da0-f7cd-4ae4-a6db-a5d0a4dc3f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ink" ma:index="24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Kommentar" ma:index="25" nillable="true" ma:displayName="Kommentar" ma:format="Dropdown" ma:internalName="Kommentar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7a478-c523-4697-b093-c0d0e301e1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361de75-4c1a-499d-a5f9-f2a828d00bc9}" ma:internalName="TaxCatchAll" ma:showField="CatchAllData" ma:web="edf7a478-c523-4697-b093-c0d0e301e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E98DA5-9ADF-4453-9266-68C84DA609A5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edf7a478-c523-4697-b093-c0d0e301e1b2"/>
    <ds:schemaRef ds:uri="b0c1f1a0-4506-4678-a712-bcd678ee498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6C49B7B-65E0-4B4A-9790-78789E897A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768232-045A-4ED1-8D5C-D7234A5C5C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c1f1a0-4506-4678-a712-bcd678ee4988"/>
    <ds:schemaRef ds:uri="edf7a478-c523-4697-b093-c0d0e301e1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60421</TotalTime>
  <Words>456</Words>
  <Application>Microsoft Office PowerPoint</Application>
  <PresentationFormat>Widescreen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PowerPoint-presentasjon</vt:lpstr>
      <vt:lpstr>Spar Kjøp D365 Journey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hhhh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Forside</dc:title>
  <dc:creator>Amalie Fjell Mongstad</dc:creator>
  <cp:lastModifiedBy>Jan van der Mark</cp:lastModifiedBy>
  <cp:revision>28</cp:revision>
  <cp:lastPrinted>2024-11-25T08:46:54Z</cp:lastPrinted>
  <dcterms:created xsi:type="dcterms:W3CDTF">2023-11-16T19:45:38Z</dcterms:created>
  <dcterms:modified xsi:type="dcterms:W3CDTF">2024-11-28T12:17:25Z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0x0101006C5CABFB59724E42810AA57BAC580771</vt:lpwstr>
  </property>
</Properties>
</file>