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3.xml" ContentType="application/inkml+xml"/>
  <Override PartName="/ppt/ink/ink4.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8" r:id="rId2"/>
    <p:sldId id="259" r:id="rId3"/>
    <p:sldId id="267" r:id="rId4"/>
    <p:sldId id="260" r:id="rId5"/>
    <p:sldId id="289" r:id="rId6"/>
    <p:sldId id="270" r:id="rId7"/>
    <p:sldId id="290" r:id="rId8"/>
    <p:sldId id="271" r:id="rId9"/>
    <p:sldId id="293" r:id="rId10"/>
    <p:sldId id="261" r:id="rId11"/>
    <p:sldId id="273" r:id="rId12"/>
    <p:sldId id="274" r:id="rId13"/>
    <p:sldId id="275" r:id="rId14"/>
    <p:sldId id="277" r:id="rId15"/>
    <p:sldId id="278" r:id="rId16"/>
    <p:sldId id="279" r:id="rId17"/>
    <p:sldId id="281" r:id="rId18"/>
    <p:sldId id="280" r:id="rId19"/>
    <p:sldId id="282" r:id="rId20"/>
    <p:sldId id="283" r:id="rId21"/>
    <p:sldId id="285" r:id="rId22"/>
    <p:sldId id="286" r:id="rId23"/>
    <p:sldId id="287" r:id="rId24"/>
    <p:sldId id="288" r:id="rId25"/>
    <p:sldId id="264" r:id="rId26"/>
    <p:sldId id="265" r:id="rId27"/>
    <p:sldId id="294" r:id="rId28"/>
    <p:sldId id="266" r:id="rId29"/>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1C29"/>
    <a:srgbClr val="CFD856"/>
    <a:srgbClr val="F7F9FC"/>
    <a:srgbClr val="4EA72E"/>
    <a:srgbClr val="0CF75F"/>
    <a:srgbClr val="C9D341"/>
    <a:srgbClr val="00B399"/>
    <a:srgbClr val="0096C7"/>
    <a:srgbClr val="D7C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BE529-AACB-4FAB-A6FA-D16875E16EA7}" v="1441" dt="2025-05-25T15:33:05.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67843" autoAdjust="0"/>
  </p:normalViewPr>
  <p:slideViewPr>
    <p:cSldViewPr snapToGrid="0">
      <p:cViewPr varScale="1">
        <p:scale>
          <a:sx n="52" d="100"/>
          <a:sy n="52" d="100"/>
        </p:scale>
        <p:origin x="179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7T08:56:39.871"/>
    </inkml:context>
    <inkml:brush xml:id="br0">
      <inkml:brushProperty name="width" value="0.1" units="cm"/>
      <inkml:brushProperty name="height" value="0.1" units="cm"/>
      <inkml:brushProperty name="color" value="#008C3A"/>
    </inkml:brush>
  </inkml:definitions>
  <inkml:trace contextRef="#ctx0" brushRef="#br0">1 1 24575,'5'6'0,"0"0"0,1 0 0,0-1 0,0 0 0,7 5 0,10 7 0,497 467 0,-36 74 0,-449-508 0,-1 2 0,-3 2 0,-1 2 0,36 89 0,80 257 0,-125-339 0,139 433 0,-120-353 0,42 230 0,3 219 0,-67-404 0,2 227 0,-21-325 0,-3-1 0,-14 104 0,-40 173 0,-68 343 0,49-291 0,-14-33 0,68-268 0,20-92 0,-1 1 0,-2-1 0,-10 36 0,16-60-25,0-1 0,0 1-1,0-1 1,0 1 0,0 0 0,0-1-1,0 1 1,0-1 0,-1 1-1,1-1 1,0 1 0,0 0 0,0-1-1,-1 1 1,1-1 0,0 0-1,0 1 1,-1-1 0,1 1 0,0-1-1,-1 1 1,1-1 0,0 0-1,-1 1 1,1-1 0,0 0 0,-1 0-1,1 1 1,-1-1 0,1 0-1,0 0 1,-1 0 0,1 0 0,-1 0-1,1 1 1,-1-1 0,1 0 0,0 0-1,-1-1 1,1 1 0,-1 0-1,1 0 1,0 0 0,-1 0 0,1 0-1,-1-1 1,1 1 0,0 0-1,-1 0 1,1-1 0,-1 1 0,1-1-1,-1 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7T08:56:39.887"/>
    </inkml:context>
    <inkml:brush xml:id="br0">
      <inkml:brushProperty name="width" value="0.1" units="cm"/>
      <inkml:brushProperty name="height" value="0.1" units="cm"/>
      <inkml:brushProperty name="color" value="#008C3A"/>
    </inkml:brush>
  </inkml:definitions>
  <inkml:trace contextRef="#ctx0" brushRef="#br0">0 1 24575,'1'21'0,"0"-1"0,6 36 0,1 14 0,1 205 0,0 2 0,-5-222 0,1-1 0,3 0 0,12 54 0,-20-104 0,1 0 0,0 0 0,0 0 0,0 0 0,0 0 0,1-1 0,-1 1 0,1 0 0,-1-1 0,1 1 0,0-1 0,0 0 0,0 0 0,0 0 0,1 0 0,-1-1 0,0 1 0,1-1 0,-1 0 0,1 0 0,0 0 0,0 0 0,-1 0 0,1-1 0,4 1 0,0-1 0,1-1 0,0-1 0,-1 0 0,1 0 0,-1-1 0,1-1 0,-1 1 0,0-2 0,9-4 0,450-295 0,-353 221 0,572-384 0,-681 464 0,30-24 0,-33 25 0,1 0 0,-1 1 0,0-1 0,0 0 0,0 0 0,0 0 0,0 0 0,0 0 0,0-1 0,0 1 0,0 0 0,-1-1 0,1 1 0,0-1 0,0 1 0,-1-1 0,1 1 0,-1-1 0,1 1 0,-1-1 0,1 0 0,-1-2 0,-1 3 0,0 0 0,0 0 0,0 1 0,0-1 0,0 1 0,0-1 0,0 1 0,0 0 0,0 0 0,0 0 0,0-1 0,0 1 0,0 1 0,0-1 0,-1 0 0,1 0 0,0 0 0,0 1 0,-2 0 0,-1 0 0,-157 20 0,-243-12 0,-39 3 0,55 12-1365,332-23-5461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3:12:13.964"/>
    </inkml:context>
    <inkml:brush xml:id="br0">
      <inkml:brushProperty name="width" value="0.1" units="cm"/>
      <inkml:brushProperty name="height" value="0.1" units="cm"/>
      <inkml:brushProperty name="color" value="#008C3A"/>
    </inkml:brush>
  </inkml:definitions>
  <inkml:trace contextRef="#ctx0" brushRef="#br0">1838 1 24575,'-5'6'0,"0"0"0,-1 0 0,0-1 0,0 0 0,-7 5 0,-10 7 0,-497 467 0,36 74 0,449-508 0,1 2 0,3 2 0,1 2 0,-36 89 0,-80 257 0,125-339 0,-139 433 0,120-353 0,-42 230 0,-3 219 0,67-404 0,-2 227 0,21-325 0,3-1 0,14 104 0,40 173 0,68 343 0,-49-291 0,14-33 0,-68-268 0,-20-92 0,1 1 0,2-1 0,10 36 0,-16-60-25,0-1 0,0 1-1,0-1 1,0 1 0,0 0 0,0-1-1,0 1 1,0-1 0,1 1-1,-1-1 1,0 1 0,0 0 0,0-1-1,1 1 1,-1-1 0,0 0-1,0 1 1,1-1 0,-1 1 0,0-1-1,1 1 1,-1-1 0,0 0-1,1 1 1,-1-1 0,0 0 0,1 0-1,-1 1 1,1-1 0,-1 0-1,0 0 1,1 0 0,-1 0 0,1 0-1,-1 1 1,1-1 0,-1 0 0,0 0-1,1-1 1,-1 1 0,1 0-1,-1 0 1,0 0 0,1 0 0,-1 0-1,1-1 1,-1 1 0,0 0-1,1 0 1,-1-1 0,1 1 0,-1-1-1,1 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3:12:13.965"/>
    </inkml:context>
    <inkml:brush xml:id="br0">
      <inkml:brushProperty name="width" value="0.1" units="cm"/>
      <inkml:brushProperty name="height" value="0.1" units="cm"/>
      <inkml:brushProperty name="color" value="#008C3A"/>
    </inkml:brush>
  </inkml:definitions>
  <inkml:trace contextRef="#ctx0" brushRef="#br0">1531 1 24575,'-1'21'0,"0"-1"0,-6 36 0,-1 14 0,-1 205 0,0 2 0,5-222 0,-1-1 0,-3 0 0,-12 54 0,20-104 0,-1 0 0,0 0 0,0 0 0,0 0 0,0 0 0,-1-1 0,1 1 0,-1 0 0,1-1 0,-1 1 0,0-1 0,0 0 0,0 0 0,0 0 0,-1 0 0,1-1 0,0 1 0,-1-1 0,1 0 0,-1 0 0,0 0 0,0 0 0,1 0 0,-1-1 0,-4 1 0,0-1 0,-1-1 0,0-1 0,1 0 0,-1 0 0,1-1 0,-1-1 0,1 1 0,0-2 0,-9-4 0,-450-295 0,353 221 0,-572-384 0,681 464 0,-30-24 0,33 25 0,-1 0 0,1 1 0,0-1 0,0 0 0,0 0 0,0 0 0,0 0 0,0 0 0,0-1 0,0 1 0,0 0 0,1-1 0,-1 1 0,0-1 0,0 1 0,1-1 0,-1 1 0,1-1 0,-1 1 0,1-1 0,-1 0 0,1-2 0,1 3 0,0 0 0,0 0 0,0 1 0,0-1 0,0 1 0,0-1 0,0 1 0,0 0 0,0 0 0,0 0 0,0-1 0,0 1 0,0 1 0,0-1 0,1 0 0,-1 0 0,0 0 0,0 1 0,2 0 0,1 0 0,157 20 0,243-12 0,39 3 0,-55 12-1365,-332-23-5461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5T15:32:53.942"/>
    </inkml:context>
    <inkml:brush xml:id="br0">
      <inkml:brushProperty name="width" value="0.1" units="cm"/>
      <inkml:brushProperty name="height" value="0.1" units="cm"/>
      <inkml:brushProperty name="color" value="#E71224"/>
    </inkml:brush>
  </inkml:definitions>
  <inkml:trace contextRef="#ctx0" brushRef="#br0">4941 1 24575,'-21'25'0,"-118"127"0,-205 217 0,-27-25 0,186-199 0,-7-9 0,-343 184 0,284-195 0,-508 173 0,558-236 0,-305 52 0,386-96 0,0-5 0,-1-5 0,-241-17 0,298 2 0,1-3 0,0-2 0,1-3 0,-65-26 0,95 28 0,1-1 0,1-2 0,-48-32 0,60 35 0,0-1 0,1-1 0,1-1 0,1 0 0,0-1 0,-17-26 0,27 37 0,1 0 0,1-1 0,-1 0 0,1 0 0,0 0 0,1 0 0,0 0 0,0 0 0,0 0 0,1-1 0,0 1 0,1-1 0,0-11 0,0 14 0,1 0 0,0 0 0,1 0 0,-1 1 0,1-1 0,0 1 0,0-1 0,0 1 0,0-1 0,1 1 0,0 0 0,0 0 0,0 1 0,1-1 0,-1 1 0,1-1 0,-1 1 0,1 0 0,0 0 0,8-4 0,-4 3-136,-1 1-1,1-1 1,0 2-1,0-1 1,0 1-1,0 0 1,0 0-1,0 1 0,11 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5T15:32:55.264"/>
    </inkml:context>
    <inkml:brush xml:id="br0">
      <inkml:brushProperty name="width" value="0.1" units="cm"/>
      <inkml:brushProperty name="height" value="0.1" units="cm"/>
      <inkml:brushProperty name="color" value="#E71224"/>
    </inkml:brush>
  </inkml:definitions>
  <inkml:trace contextRef="#ctx0" brushRef="#br0">1378 50 24575,'29'-17'0,"-25"14"0,1 0 0,30-18 0,-34 21 0,0-1 0,0 0 0,0 1 0,0-1 0,1 1 0,-1-1 0,0 1 0,0 0 0,1-1 0,-1 1 0,0 0 0,0 0 0,1 0 0,-1 0 0,0 0 0,0 0 0,1 0 0,-1 1 0,0-1 0,0 0 0,1 1 0,-1-1 0,0 1 0,0-1 0,2 2 0,-3-2 0,0 1 0,0-1 0,0 1 0,0-1 0,0 1 0,0-1 0,0 1 0,0-1 0,0 1 0,-1-1 0,1 1 0,0-1 0,0 1 0,0-1 0,-1 1 0,1-1 0,0 1 0,-1-1 0,1 0 0,0 1 0,-1-1 0,1 1 0,0-1 0,-1 0 0,1 1 0,-1-1 0,1 0 0,-1 0 0,1 1 0,-1-1 0,1 0 0,-1 0 0,1 0 0,-1 1 0,-22 10 0,21-10 0,-143 55 0,-226 57 0,305-94 0,-329 81 0,5-1 0,388-99 0,-4 2 0,-1-1 0,0 1 0,1 1 0,-1-1 0,1 1 0,-12 7 0,16-8 0,0 0 0,0 1 0,0-1 0,0 0 0,1 1 0,-1-1 0,1 1 0,-1 0 0,1-1 0,0 1 0,0 0 0,0 0 0,0 0 0,1 0 0,-1 0 0,1 0 0,0 0 0,0 6 0,3 110 0,34 229 0,-31-305 0,115 574 0,-85-488 0,5-2 0,97 204 0,-125-305 0,-1 0 0,1 0 0,2-1 0,0 0 0,29 34 0,-43-58 0,0 0 0,-1 0 0,1 0 0,1 0 0,-1 0 0,0 0 0,0 0 0,0 0 0,0 0 0,1 0 0,-1-1 0,0 1 0,1 0 0,-1-1 0,0 1 0,1-1 0,2 1 0,-4-2 0,1 1 0,0 0 0,0 0 0,-1-1 0,1 1 0,0 0 0,-1-1 0,1 1 0,0-1 0,-1 1 0,1-1 0,-1 1 0,1-1 0,0 1 0,-1-1 0,0 0 0,1 1 0,-1-1 0,1 0 0,-1 1 0,0-1 0,1 0 0,-1-1 0,3-7 0,-1 0 0,0-1 0,-1 1 0,0-13 0,0 6 0,39-250 0,83-299 0,-41 296 120,-65 225-491,2 1-1,2 1 1,50-76 0,-52 94-6455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4:16:04.936"/>
    </inkml:context>
    <inkml:brush xml:id="br0">
      <inkml:brushProperty name="width" value="0.1" units="cm"/>
      <inkml:brushProperty name="height" value="0.1" units="cm"/>
      <inkml:brushProperty name="color" value="#008C3A"/>
    </inkml:brush>
  </inkml:definitions>
  <inkml:trace contextRef="#ctx0" brushRef="#br0">1838 1 24575,'-5'6'0,"0"0"0,-1 0 0,0-1 0,0 0 0,-7 5 0,-10 7 0,-497 467 0,36 74 0,449-508 0,1 2 0,3 2 0,1 2 0,-36 89 0,-80 257 0,125-339 0,-139 433 0,120-353 0,-42 230 0,-3 219 0,67-404 0,-2 227 0,21-325 0,3-1 0,14 104 0,40 173 0,68 343 0,-49-291 0,14-33 0,-68-268 0,-20-92 0,1 1 0,2-1 0,10 36 0,-16-60-25,0-1 0,0 1-1,0-1 1,0 1 0,0 0 0,0-1-1,0 1 1,0-1 0,1 1-1,-1-1 1,0 1 0,0 0 0,0-1-1,1 1 1,-1-1 0,0 0-1,0 1 1,1-1 0,-1 1 0,0-1-1,1 1 1,-1-1 0,0 0-1,1 1 1,-1-1 0,0 0 0,1 0-1,-1 1 1,1-1 0,-1 0-1,0 0 1,1 0 0,-1 0 0,1 0-1,-1 1 1,1-1 0,-1 0 0,0 0-1,1-1 1,-1 1 0,1 0-1,-1 0 1,0 0 0,1 0 0,-1 0-1,1-1 1,-1 1 0,0 0-1,1 0 1,-1-1 0,1 1 0,-1-1-1,1 1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22T14:16:04.937"/>
    </inkml:context>
    <inkml:brush xml:id="br0">
      <inkml:brushProperty name="width" value="0.1" units="cm"/>
      <inkml:brushProperty name="height" value="0.1" units="cm"/>
      <inkml:brushProperty name="color" value="#008C3A"/>
    </inkml:brush>
  </inkml:definitions>
  <inkml:trace contextRef="#ctx0" brushRef="#br0">1531 1 24575,'-1'21'0,"0"-1"0,-6 36 0,-1 14 0,-1 205 0,0 2 0,5-222 0,-1-1 0,-3 0 0,-12 54 0,20-104 0,-1 0 0,0 0 0,0 0 0,0 0 0,0 0 0,-1-1 0,1 1 0,-1 0 0,1-1 0,-1 1 0,0-1 0,0 0 0,0 0 0,0 0 0,-1 0 0,1-1 0,0 1 0,-1-1 0,1 0 0,-1 0 0,0 0 0,0 0 0,1 0 0,-1-1 0,-4 1 0,0-1 0,-1-1 0,0-1 0,1 0 0,-1 0 0,1-1 0,-1-1 0,1 1 0,0-2 0,-9-4 0,-450-295 0,353 221 0,-572-384 0,681 464 0,-30-24 0,33 25 0,-1 0 0,1 1 0,0-1 0,0 0 0,0 0 0,0 0 0,0 0 0,0 0 0,0-1 0,0 1 0,0 0 0,1-1 0,-1 1 0,0-1 0,0 1 0,1-1 0,-1 1 0,1-1 0,-1 1 0,1-1 0,-1 0 0,1-2 0,1 3 0,0 0 0,0 0 0,0 1 0,0-1 0,0 1 0,0-1 0,0 1 0,0 0 0,0 0 0,0 0 0,0-1 0,0 1 0,0 1 0,0-1 0,1 0 0,-1 0 0,0 0 0,0 1 0,2 0 0,1 0 0,157 20 0,243-12 0,39 3 0,-55 12-1365,-332-23-5461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E84EA6-101A-4E1E-B970-A027B1DD4767}" type="datetimeFigureOut">
              <a:rPr lang="en-DE" smtClean="0"/>
              <a:t>27/05/2025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280D0-C934-4A07-AAE2-2432A59F583B}" type="slidenum">
              <a:rPr lang="en-DE" smtClean="0"/>
              <a:t>‹#›</a:t>
            </a:fld>
            <a:endParaRPr lang="en-DE"/>
          </a:p>
        </p:txBody>
      </p:sp>
    </p:spTree>
    <p:extLst>
      <p:ext uri="{BB962C8B-B14F-4D97-AF65-F5344CB8AC3E}">
        <p14:creationId xmlns:p14="http://schemas.microsoft.com/office/powerpoint/2010/main" val="325762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05280D0-C934-4A07-AAE2-2432A59F583B}" type="slidenum">
              <a:rPr lang="en-DE" smtClean="0"/>
              <a:t>1</a:t>
            </a:fld>
            <a:endParaRPr lang="en-DE"/>
          </a:p>
        </p:txBody>
      </p:sp>
    </p:spTree>
    <p:extLst>
      <p:ext uri="{BB962C8B-B14F-4D97-AF65-F5344CB8AC3E}">
        <p14:creationId xmlns:p14="http://schemas.microsoft.com/office/powerpoint/2010/main" val="183843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5ACA-43A2-B9C2-DC56-76FB6E48D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9FEAF-EDE0-AA1E-31FD-F565400E0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81DCD-6287-5DCA-0567-5423F2A0F3E8}"/>
              </a:ext>
            </a:extLst>
          </p:cNvPr>
          <p:cNvSpPr>
            <a:spLocks noGrp="1"/>
          </p:cNvSpPr>
          <p:nvPr>
            <p:ph type="body" idx="1"/>
          </p:nvPr>
        </p:nvSpPr>
        <p:spPr/>
        <p:txBody>
          <a:bodyPr/>
          <a:lstStyle/>
          <a:p>
            <a:pPr>
              <a:buNone/>
            </a:pPr>
            <a:r>
              <a:rPr lang="en-US" dirty="0"/>
              <a:t>That can feel a bit scary, right?</a:t>
            </a:r>
          </a:p>
          <a:p>
            <a:pPr>
              <a:buNone/>
            </a:pPr>
            <a:endParaRPr lang="en-US" dirty="0"/>
          </a:p>
          <a:p>
            <a:pPr>
              <a:buNone/>
            </a:pPr>
            <a:r>
              <a:rPr lang="en-US" dirty="0"/>
              <a:t>But the challenges we’re facing with AI?</a:t>
            </a:r>
            <a:br>
              <a:rPr lang="en-US" dirty="0"/>
            </a:br>
            <a:r>
              <a:rPr lang="en-US" dirty="0"/>
              <a:t>We faced them before. With software.</a:t>
            </a:r>
          </a:p>
          <a:p>
            <a:pPr>
              <a:buNone/>
            </a:pPr>
            <a:r>
              <a:rPr lang="en-US" dirty="0"/>
              <a:t>“This isn’t the first time we’ve been faced with powerful, disruptive technology.</a:t>
            </a:r>
          </a:p>
          <a:p>
            <a:pPr>
              <a:buNone/>
            </a:pPr>
            <a:r>
              <a:rPr lang="en-US" dirty="0"/>
              <a:t>In the early days of software development, most code was proprietary. Locked away. Closed. Owned by a few companies.</a:t>
            </a:r>
          </a:p>
          <a:p>
            <a:pPr>
              <a:buNone/>
            </a:pPr>
            <a:endParaRPr lang="en-US" dirty="0"/>
          </a:p>
          <a:p>
            <a:pPr>
              <a:buNone/>
            </a:pPr>
            <a:r>
              <a:rPr lang="en-US" i="1" dirty="0"/>
              <a:t>(Pause)</a:t>
            </a:r>
          </a:p>
          <a:p>
            <a:pPr>
              <a:buNone/>
            </a:pPr>
            <a:endParaRPr lang="en-US" dirty="0"/>
          </a:p>
          <a:p>
            <a:pPr>
              <a:buNone/>
            </a:pPr>
            <a:r>
              <a:rPr lang="en-US" dirty="0"/>
              <a:t>“But then something happened.</a:t>
            </a:r>
            <a:br>
              <a:rPr lang="en-US" dirty="0"/>
            </a:br>
            <a:r>
              <a:rPr lang="en-US" dirty="0"/>
              <a:t>Developers, researchers, and rebels didn’t just accept the status quo — they built something different.</a:t>
            </a:r>
          </a:p>
          <a:p>
            <a:pPr>
              <a:buNone/>
            </a:pPr>
            <a:r>
              <a:rPr lang="en-US" dirty="0"/>
              <a:t>They didn’t wait for permission.</a:t>
            </a:r>
            <a:br>
              <a:rPr lang="en-US" dirty="0"/>
            </a:br>
            <a:r>
              <a:rPr lang="en-US" dirty="0"/>
              <a:t>They didn’t ask the industry to change.</a:t>
            </a:r>
            <a:br>
              <a:rPr lang="en-US" dirty="0"/>
            </a:br>
            <a:r>
              <a:rPr lang="en-US" dirty="0"/>
              <a:t>They changed it themselves.</a:t>
            </a:r>
          </a:p>
          <a:p>
            <a:pPr>
              <a:buNone/>
            </a:pPr>
            <a:r>
              <a:rPr lang="en-US" dirty="0"/>
              <a:t>That shift — from closed to open, from control to contribution — sparked one of the most important movements in tech history.</a:t>
            </a:r>
          </a:p>
          <a:p>
            <a:r>
              <a:rPr lang="en-US" dirty="0"/>
              <a:t>Let me show you how that story unfolded.”</a:t>
            </a:r>
          </a:p>
          <a:p>
            <a:pPr>
              <a:buNone/>
            </a:pPr>
            <a:endParaRPr lang="en-US" dirty="0"/>
          </a:p>
        </p:txBody>
      </p:sp>
      <p:sp>
        <p:nvSpPr>
          <p:cNvPr id="4" name="Slide Number Placeholder 3">
            <a:extLst>
              <a:ext uri="{FF2B5EF4-FFF2-40B4-BE49-F238E27FC236}">
                <a16:creationId xmlns:a16="http://schemas.microsoft.com/office/drawing/2014/main" id="{5F7242F9-73DD-65B1-4287-748B91183913}"/>
              </a:ext>
            </a:extLst>
          </p:cNvPr>
          <p:cNvSpPr>
            <a:spLocks noGrp="1"/>
          </p:cNvSpPr>
          <p:nvPr>
            <p:ph type="sldNum" sz="quarter" idx="5"/>
          </p:nvPr>
        </p:nvSpPr>
        <p:spPr/>
        <p:txBody>
          <a:bodyPr/>
          <a:lstStyle/>
          <a:p>
            <a:fld id="{705280D0-C934-4A07-AAE2-2432A59F583B}" type="slidenum">
              <a:rPr lang="en-DE" smtClean="0"/>
              <a:t>11</a:t>
            </a:fld>
            <a:endParaRPr lang="en-DE"/>
          </a:p>
        </p:txBody>
      </p:sp>
    </p:spTree>
    <p:extLst>
      <p:ext uri="{BB962C8B-B14F-4D97-AF65-F5344CB8AC3E}">
        <p14:creationId xmlns:p14="http://schemas.microsoft.com/office/powerpoint/2010/main" val="998629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9DA4E-A32F-0952-0015-CA695BCC0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3A2CB-DE35-DBF1-42B3-F8231F094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E7B8A-6B24-A446-5B0C-09A43C4ED464}"/>
              </a:ext>
            </a:extLst>
          </p:cNvPr>
          <p:cNvSpPr>
            <a:spLocks noGrp="1"/>
          </p:cNvSpPr>
          <p:nvPr>
            <p:ph type="body" idx="1"/>
          </p:nvPr>
        </p:nvSpPr>
        <p:spPr/>
        <p:txBody>
          <a:bodyPr/>
          <a:lstStyle/>
          <a:p>
            <a:r>
              <a:rPr lang="en-US" dirty="0"/>
              <a:t>1994 – Linux and MySQL released their first version. The history of open source starts before that, but I want to focus on the last few decades here ;)</a:t>
            </a:r>
          </a:p>
          <a:p>
            <a:r>
              <a:rPr lang="en-US" dirty="0"/>
              <a:t>Then in 2000 the first big company started to validate open-source – enterprises started to show interest. Curiosity or fear? I don’t know.</a:t>
            </a:r>
          </a:p>
          <a:p>
            <a:r>
              <a:rPr lang="en-US" dirty="0"/>
              <a:t>In 2008 the community aspect skyrocketed with projects like </a:t>
            </a:r>
            <a:r>
              <a:rPr lang="en-US" dirty="0" err="1"/>
              <a:t>github</a:t>
            </a:r>
            <a:r>
              <a:rPr lang="en-US" dirty="0"/>
              <a:t>, Stack Overflow and Android being published.</a:t>
            </a:r>
          </a:p>
          <a:p>
            <a:r>
              <a:rPr lang="en-US" dirty="0"/>
              <a:t>In 2012 Red Hat reaches $1 billion in revenue – the first time a successful business model for open-source was proven.</a:t>
            </a:r>
          </a:p>
          <a:p>
            <a:r>
              <a:rPr lang="en-US" dirty="0"/>
              <a:t>Then the big culture shift came in 2015 – Microsoft open-sourced their </a:t>
            </a:r>
            <a:r>
              <a:rPr lang="en-US" dirty="0" err="1"/>
              <a:t>.Net</a:t>
            </a:r>
            <a:r>
              <a:rPr lang="en-US" dirty="0"/>
              <a:t> Core</a:t>
            </a:r>
          </a:p>
          <a:p>
            <a:r>
              <a:rPr lang="en-US" dirty="0"/>
              <a:t>A logical step in 2018, Microsoft buys </a:t>
            </a:r>
            <a:r>
              <a:rPr lang="en-US" dirty="0" err="1"/>
              <a:t>github</a:t>
            </a:r>
            <a:r>
              <a:rPr lang="en-US" dirty="0"/>
              <a:t> – open source is a strategic asset from now on</a:t>
            </a:r>
          </a:p>
          <a:p>
            <a:r>
              <a:rPr lang="en-US" dirty="0"/>
              <a:t>And by 2023 over 90% of software projects use open-source components.</a:t>
            </a:r>
          </a:p>
          <a:p>
            <a:endParaRPr lang="en-US" dirty="0"/>
          </a:p>
          <a:p>
            <a:r>
              <a:rPr lang="en-US" dirty="0"/>
              <a:t>Suddenly, innovation wasn’t limited to big corporations. Anyone could contribute. Anyone could learn. And quality went up—because more eyes meant better code.”</a:t>
            </a:r>
          </a:p>
          <a:p>
            <a:pPr>
              <a:buNone/>
            </a:pPr>
            <a:endParaRPr lang="en-US" dirty="0"/>
          </a:p>
        </p:txBody>
      </p:sp>
      <p:sp>
        <p:nvSpPr>
          <p:cNvPr id="4" name="Slide Number Placeholder 3">
            <a:extLst>
              <a:ext uri="{FF2B5EF4-FFF2-40B4-BE49-F238E27FC236}">
                <a16:creationId xmlns:a16="http://schemas.microsoft.com/office/drawing/2014/main" id="{F11274C3-2C2B-1A33-A47B-055C0BC33648}"/>
              </a:ext>
            </a:extLst>
          </p:cNvPr>
          <p:cNvSpPr>
            <a:spLocks noGrp="1"/>
          </p:cNvSpPr>
          <p:nvPr>
            <p:ph type="sldNum" sz="quarter" idx="5"/>
          </p:nvPr>
        </p:nvSpPr>
        <p:spPr/>
        <p:txBody>
          <a:bodyPr/>
          <a:lstStyle/>
          <a:p>
            <a:fld id="{705280D0-C934-4A07-AAE2-2432A59F583B}" type="slidenum">
              <a:rPr lang="en-DE" smtClean="0"/>
              <a:t>12</a:t>
            </a:fld>
            <a:endParaRPr lang="en-DE"/>
          </a:p>
        </p:txBody>
      </p:sp>
    </p:spTree>
    <p:extLst>
      <p:ext uri="{BB962C8B-B14F-4D97-AF65-F5344CB8AC3E}">
        <p14:creationId xmlns:p14="http://schemas.microsoft.com/office/powerpoint/2010/main" val="2598515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DDE47-D15B-1DF7-DD4C-7508137AE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DE787-5CCB-CD7C-9B04-1182A39FB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E2E21-5FAC-C880-E7B3-20E13B38D669}"/>
              </a:ext>
            </a:extLst>
          </p:cNvPr>
          <p:cNvSpPr>
            <a:spLocks noGrp="1"/>
          </p:cNvSpPr>
          <p:nvPr>
            <p:ph type="body" idx="1"/>
          </p:nvPr>
        </p:nvSpPr>
        <p:spPr/>
        <p:txBody>
          <a:bodyPr/>
          <a:lstStyle/>
          <a:p>
            <a:pPr>
              <a:buNone/>
            </a:pPr>
            <a:r>
              <a:rPr lang="en-US" dirty="0"/>
              <a:t>“That open-source mindset — transparency, collaboration, contribution — it didn’t just make tech better.</a:t>
            </a:r>
            <a:br>
              <a:rPr lang="en-US" dirty="0"/>
            </a:br>
            <a:r>
              <a:rPr lang="en-US" dirty="0"/>
              <a:t>It made tech </a:t>
            </a:r>
            <a:r>
              <a:rPr lang="en-US" i="1" dirty="0"/>
              <a:t>trustworthy</a:t>
            </a:r>
            <a:r>
              <a:rPr lang="en-US" dirty="0"/>
              <a:t>.</a:t>
            </a:r>
          </a:p>
          <a:p>
            <a:r>
              <a:rPr lang="en-US" dirty="0"/>
              <a:t>And if we want AI to work for us — not just around us — we need to bring that same mindset to how we build, govern, and guide our agents.</a:t>
            </a:r>
          </a:p>
          <a:p>
            <a:pPr>
              <a:buNone/>
            </a:pPr>
            <a:endParaRPr lang="en-US" dirty="0"/>
          </a:p>
          <a:p>
            <a:pPr>
              <a:buNone/>
            </a:pPr>
            <a:r>
              <a:rPr lang="en-US" dirty="0"/>
              <a:t>I know what you’re thinking….[click]</a:t>
            </a:r>
          </a:p>
          <a:p>
            <a:pPr>
              <a:buNone/>
            </a:pPr>
            <a:endParaRPr lang="en-US" dirty="0"/>
          </a:p>
          <a:p>
            <a:pPr>
              <a:buNone/>
            </a:pPr>
            <a:r>
              <a:rPr lang="en-US" dirty="0"/>
              <a:t>Time for a revolution!!!</a:t>
            </a:r>
          </a:p>
          <a:p>
            <a:pPr>
              <a:buNone/>
            </a:pPr>
            <a:endParaRPr lang="en-US" dirty="0"/>
          </a:p>
          <a:p>
            <a:pPr>
              <a:buNone/>
            </a:pPr>
            <a:r>
              <a:rPr lang="en-US" dirty="0"/>
              <a:t>But no. The good news is, we don’t need a revolution to start doing this.</a:t>
            </a:r>
            <a:br>
              <a:rPr lang="en-US" dirty="0"/>
            </a:br>
            <a:r>
              <a:rPr lang="en-US" dirty="0"/>
              <a:t>The tools are already in your hands.</a:t>
            </a:r>
          </a:p>
          <a:p>
            <a:pPr>
              <a:buNone/>
            </a:pPr>
            <a:r>
              <a:rPr lang="en-US" dirty="0"/>
              <a:t>So let’s get practical.</a:t>
            </a:r>
            <a:br>
              <a:rPr lang="en-US" dirty="0"/>
            </a:br>
            <a:r>
              <a:rPr lang="en-US" dirty="0"/>
              <a:t>Let’s look at how you can shape your agents directly inside Copilot Studio — through the governance controls that help define </a:t>
            </a:r>
            <a:r>
              <a:rPr lang="en-US" i="1" dirty="0"/>
              <a:t>what they know</a:t>
            </a:r>
            <a:r>
              <a:rPr lang="en-US" dirty="0"/>
              <a:t>, </a:t>
            </a:r>
            <a:r>
              <a:rPr lang="en-US" i="1" dirty="0"/>
              <a:t>how they behave</a:t>
            </a:r>
            <a:r>
              <a:rPr lang="en-US" dirty="0"/>
              <a:t>, and </a:t>
            </a:r>
            <a:r>
              <a:rPr lang="en-US" i="1" dirty="0"/>
              <a:t>what they’re allowed to do.</a:t>
            </a:r>
            <a:endParaRPr lang="en-US" dirty="0"/>
          </a:p>
          <a:p>
            <a:r>
              <a:rPr lang="en-US" dirty="0"/>
              <a:t>There are three levels of control — and each one gives you a different kind of power.”</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r>
              <a:rPr lang="en-US" dirty="0"/>
              <a:t>“Now we face the same opportunity—and the same responsibility—with AI.</a:t>
            </a:r>
          </a:p>
          <a:p>
            <a:pPr>
              <a:buNone/>
            </a:pPr>
            <a:r>
              <a:rPr lang="en-US" dirty="0"/>
              <a:t>Because here’s the thing: the open-source revolution?</a:t>
            </a:r>
            <a:br>
              <a:rPr lang="en-US" dirty="0"/>
            </a:br>
            <a:r>
              <a:rPr lang="en-US" dirty="0"/>
              <a:t>It didn’t start with government policies or billion-dollar tech companies.</a:t>
            </a:r>
            <a:br>
              <a:rPr lang="en-US" dirty="0"/>
            </a:br>
            <a:r>
              <a:rPr lang="en-US" dirty="0"/>
              <a:t>It started with developers. With communities. With people who shared what they built.</a:t>
            </a:r>
          </a:p>
          <a:p>
            <a:pPr>
              <a:buNone/>
            </a:pPr>
            <a:r>
              <a:rPr lang="en-US" dirty="0"/>
              <a:t>And that same spirit—</a:t>
            </a:r>
            <a:r>
              <a:rPr lang="en-US" b="1" dirty="0"/>
              <a:t>bottom-up, transparent, collaborative</a:t>
            </a:r>
            <a:r>
              <a:rPr lang="en-US" dirty="0"/>
              <a:t>—is exactly what we need now.</a:t>
            </a:r>
          </a:p>
          <a:p>
            <a:pPr>
              <a:buFont typeface="Arial" panose="020B0604020202020204" pitchFamily="34" charset="0"/>
              <a:buChar char="•"/>
            </a:pPr>
            <a:r>
              <a:rPr lang="en-US" b="1" dirty="0"/>
              <a:t>Transparency</a:t>
            </a:r>
            <a:r>
              <a:rPr lang="en-US" dirty="0"/>
              <a:t> → So we understand how AI makes decisions</a:t>
            </a:r>
          </a:p>
          <a:p>
            <a:pPr>
              <a:buFont typeface="Arial" panose="020B0604020202020204" pitchFamily="34" charset="0"/>
              <a:buChar char="•"/>
            </a:pPr>
            <a:r>
              <a:rPr lang="en-US" b="1" dirty="0"/>
              <a:t>Collaboration</a:t>
            </a:r>
            <a:r>
              <a:rPr lang="en-US" dirty="0"/>
              <a:t> → So we solve problems together</a:t>
            </a:r>
          </a:p>
          <a:p>
            <a:pPr>
              <a:buFont typeface="Arial" panose="020B0604020202020204" pitchFamily="34" charset="0"/>
              <a:buChar char="•"/>
            </a:pPr>
            <a:r>
              <a:rPr lang="en-US" b="1" dirty="0"/>
              <a:t>Governance</a:t>
            </a:r>
            <a:r>
              <a:rPr lang="en-US" dirty="0"/>
              <a:t> → So AI evolves with human values, not just shareholder interests</a:t>
            </a:r>
          </a:p>
          <a:p>
            <a:pPr>
              <a:buNone/>
            </a:pPr>
            <a:r>
              <a:rPr lang="en-US" dirty="0"/>
              <a:t>You don’t have to be a CEO or a policymaker to influence AI.</a:t>
            </a:r>
            <a:br>
              <a:rPr lang="en-US" dirty="0"/>
            </a:br>
            <a:r>
              <a:rPr lang="en-US" dirty="0"/>
              <a:t>You can start by shaping the way your team builds, deploys, and talks about it.</a:t>
            </a:r>
          </a:p>
          <a:p>
            <a:r>
              <a:rPr lang="en-US" dirty="0"/>
              <a:t>We don’t need permission to change how AI is built.</a:t>
            </a:r>
            <a:br>
              <a:rPr lang="en-US" dirty="0"/>
            </a:br>
            <a:r>
              <a:rPr lang="en-US" dirty="0"/>
              <a:t>We just need enough people who care to build it differently.”</a:t>
            </a:r>
          </a:p>
        </p:txBody>
      </p:sp>
      <p:sp>
        <p:nvSpPr>
          <p:cNvPr id="4" name="Slide Number Placeholder 3">
            <a:extLst>
              <a:ext uri="{FF2B5EF4-FFF2-40B4-BE49-F238E27FC236}">
                <a16:creationId xmlns:a16="http://schemas.microsoft.com/office/drawing/2014/main" id="{521A4389-050C-8EDE-2C25-52B5F5B2900D}"/>
              </a:ext>
            </a:extLst>
          </p:cNvPr>
          <p:cNvSpPr>
            <a:spLocks noGrp="1"/>
          </p:cNvSpPr>
          <p:nvPr>
            <p:ph type="sldNum" sz="quarter" idx="5"/>
          </p:nvPr>
        </p:nvSpPr>
        <p:spPr/>
        <p:txBody>
          <a:bodyPr/>
          <a:lstStyle/>
          <a:p>
            <a:fld id="{705280D0-C934-4A07-AAE2-2432A59F583B}" type="slidenum">
              <a:rPr lang="en-DE" smtClean="0"/>
              <a:t>13</a:t>
            </a:fld>
            <a:endParaRPr lang="en-DE"/>
          </a:p>
        </p:txBody>
      </p:sp>
    </p:spTree>
    <p:extLst>
      <p:ext uri="{BB962C8B-B14F-4D97-AF65-F5344CB8AC3E}">
        <p14:creationId xmlns:p14="http://schemas.microsoft.com/office/powerpoint/2010/main" val="3788902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43953-AD06-619C-435F-44EF6BECA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38F05-9765-0F80-7594-3888310C6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FDAB1-8C2A-AD83-A8BD-7A7D39727881}"/>
              </a:ext>
            </a:extLst>
          </p:cNvPr>
          <p:cNvSpPr>
            <a:spLocks noGrp="1"/>
          </p:cNvSpPr>
          <p:nvPr>
            <p:ph type="body" idx="1"/>
          </p:nvPr>
        </p:nvSpPr>
        <p:spPr/>
        <p:txBody>
          <a:bodyPr/>
          <a:lstStyle/>
          <a:p>
            <a:pPr>
              <a:buNone/>
            </a:pPr>
            <a:r>
              <a:rPr lang="en-US" dirty="0"/>
              <a:t>“How our agents behave—what they say, what they don’t, how they react—is all shaped by the governance we apply. And that control lives on three different levels.”</a:t>
            </a:r>
          </a:p>
          <a:p>
            <a:pPr>
              <a:buNone/>
            </a:pPr>
            <a:endParaRPr lang="en-US" dirty="0"/>
          </a:p>
          <a:p>
            <a:pPr marL="228600" indent="-228600">
              <a:buAutoNum type="arabicPeriod"/>
            </a:pPr>
            <a:r>
              <a:rPr lang="en-US" dirty="0"/>
              <a:t>Tenant Level - “At the tenant level, we define access and risk boundaries. But let’s go deeper—into where copilots </a:t>
            </a:r>
            <a:r>
              <a:rPr lang="en-US" i="1" dirty="0"/>
              <a:t>really</a:t>
            </a:r>
            <a:r>
              <a:rPr lang="en-US" dirty="0"/>
              <a:t> come to life.”</a:t>
            </a:r>
          </a:p>
          <a:p>
            <a:pPr marL="228600" indent="-228600">
              <a:buAutoNum type="arabicPeriod"/>
            </a:pPr>
            <a:endParaRPr lang="en-US" dirty="0"/>
          </a:p>
          <a:p>
            <a:pPr marL="228600" indent="-228600">
              <a:buAutoNum type="arabicPeriod"/>
            </a:pPr>
            <a:r>
              <a:rPr lang="en-US" dirty="0"/>
              <a:t>Environment Level - “Here, we control the context copilots operate in. This is where we start applying responsible defaults—before anything is built.”</a:t>
            </a:r>
          </a:p>
          <a:p>
            <a:pPr marL="228600" indent="-228600">
              <a:buAutoNum type="arabicPeriod"/>
            </a:pPr>
            <a:endParaRPr lang="en-US" dirty="0"/>
          </a:p>
          <a:p>
            <a:pPr marL="228600" indent="-228600">
              <a:buAutoNum type="arabicPeriod"/>
            </a:pPr>
            <a:r>
              <a:rPr lang="en-US" dirty="0"/>
              <a:t>Agent Level - “This is the heart of responsible AI. The person building the copilot decides what it can say, who it speaks for, and what it’s allowed to touch.</a:t>
            </a:r>
          </a:p>
          <a:p>
            <a:r>
              <a:rPr lang="en-US" dirty="0"/>
              <a:t>That’s where the mindset shift we talked about earlier becomes real. And the good news? We can teach this. We can model it.”</a:t>
            </a:r>
          </a:p>
          <a:p>
            <a:pPr marL="228600" indent="-228600">
              <a:buAutoNum type="arabicPeriod"/>
            </a:pPr>
            <a:endParaRPr lang="en-US" dirty="0"/>
          </a:p>
          <a:p>
            <a:pPr marL="0" indent="0">
              <a:buNone/>
            </a:pPr>
            <a:r>
              <a:rPr lang="en-US" dirty="0"/>
              <a:t>But let’s begin at the tenant level, so we jump right into the admin center. Or, the </a:t>
            </a:r>
            <a:r>
              <a:rPr lang="en-US" dirty="0" err="1"/>
              <a:t>ppac</a:t>
            </a:r>
            <a:r>
              <a:rPr lang="en-US" dirty="0"/>
              <a:t>, as the cool kids say nowadays </a:t>
            </a:r>
            <a:r>
              <a:rPr lang="en-GB" dirty="0"/>
              <a:t>😎</a:t>
            </a:r>
          </a:p>
          <a:p>
            <a:pPr marL="0" indent="0">
              <a:buNone/>
            </a:pPr>
            <a:endParaRPr lang="en-US" dirty="0"/>
          </a:p>
        </p:txBody>
      </p:sp>
      <p:sp>
        <p:nvSpPr>
          <p:cNvPr id="4" name="Slide Number Placeholder 3">
            <a:extLst>
              <a:ext uri="{FF2B5EF4-FFF2-40B4-BE49-F238E27FC236}">
                <a16:creationId xmlns:a16="http://schemas.microsoft.com/office/drawing/2014/main" id="{423165F8-247B-2F07-D956-2C06EF26B9CD}"/>
              </a:ext>
            </a:extLst>
          </p:cNvPr>
          <p:cNvSpPr>
            <a:spLocks noGrp="1"/>
          </p:cNvSpPr>
          <p:nvPr>
            <p:ph type="sldNum" sz="quarter" idx="5"/>
          </p:nvPr>
        </p:nvSpPr>
        <p:spPr/>
        <p:txBody>
          <a:bodyPr/>
          <a:lstStyle/>
          <a:p>
            <a:fld id="{705280D0-C934-4A07-AAE2-2432A59F583B}" type="slidenum">
              <a:rPr lang="en-DE" smtClean="0"/>
              <a:t>14</a:t>
            </a:fld>
            <a:endParaRPr lang="en-DE"/>
          </a:p>
        </p:txBody>
      </p:sp>
    </p:spTree>
    <p:extLst>
      <p:ext uri="{BB962C8B-B14F-4D97-AF65-F5344CB8AC3E}">
        <p14:creationId xmlns:p14="http://schemas.microsoft.com/office/powerpoint/2010/main" val="2118980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45EB-2687-3A1A-73F5-32D1D3073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440B0-885E-732A-A78C-C4016E30B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79B2C-DAC1-AB89-098F-702DB457878D}"/>
              </a:ext>
            </a:extLst>
          </p:cNvPr>
          <p:cNvSpPr>
            <a:spLocks noGrp="1"/>
          </p:cNvSpPr>
          <p:nvPr>
            <p:ph type="body" idx="1"/>
          </p:nvPr>
        </p:nvSpPr>
        <p:spPr/>
        <p:txBody>
          <a:bodyPr/>
          <a:lstStyle/>
          <a:p>
            <a:pPr>
              <a:buNone/>
            </a:pPr>
            <a:r>
              <a:rPr lang="en-US" dirty="0"/>
              <a:t>In the new and shiny admin center, we select “Manage” and then “Tenant Settings”</a:t>
            </a:r>
          </a:p>
          <a:p>
            <a:pPr>
              <a:buNone/>
            </a:pPr>
            <a:endParaRPr lang="en-US" dirty="0"/>
          </a:p>
          <a:p>
            <a:pPr>
              <a:buNone/>
            </a:pPr>
            <a:r>
              <a:rPr lang="en-US" dirty="0"/>
              <a:t>Here, I’ve filtered for Copilot Settings. And I’m going to show you what these settings mean and what we can control.</a:t>
            </a:r>
          </a:p>
          <a:p>
            <a:pPr>
              <a:buNone/>
            </a:pPr>
            <a:endParaRPr lang="en-US" dirty="0"/>
          </a:p>
          <a:p>
            <a:pPr>
              <a:buNone/>
            </a:pPr>
            <a:r>
              <a:rPr lang="en-US" dirty="0"/>
              <a:t>The first two are basically marketing and training data settings. Can Microsoft use the Copilot data and feedback regarding Copilot. This is a yes/no kind of decision, but has no further impact.</a:t>
            </a:r>
          </a:p>
          <a:p>
            <a:pPr>
              <a:buNone/>
            </a:pPr>
            <a:endParaRPr lang="en-US" dirty="0"/>
          </a:p>
          <a:p>
            <a:pPr>
              <a:buNone/>
            </a:pPr>
            <a:r>
              <a:rPr lang="en-US" dirty="0"/>
              <a:t>The third one is interesting, because it looks like it would focus on Power Automate, right? Instead it’s about Copilot in Power Automate Desktop. Copilot in Power Automate Desktop works with the Bing Search, and the Bing search processes data outside of the usual data regions. So, if you are in Europe, that feature might process data outside of Europe. But only for Power Automate Desktop</a:t>
            </a:r>
          </a:p>
          <a:p>
            <a:pPr>
              <a:buNone/>
            </a:pPr>
            <a:endParaRPr lang="en-US" dirty="0"/>
          </a:p>
          <a:p>
            <a:pPr>
              <a:buNone/>
            </a:pPr>
            <a:r>
              <a:rPr lang="en-US" dirty="0"/>
              <a:t>Copilot in Power Apps (preview) is the possibility to build Apps with the help of Copilot. Pretty straight forward.</a:t>
            </a:r>
          </a:p>
          <a:p>
            <a:pPr>
              <a:buNone/>
            </a:pPr>
            <a:endParaRPr lang="en-US" dirty="0"/>
          </a:p>
          <a:p>
            <a:pPr>
              <a:buNone/>
            </a:pPr>
            <a:r>
              <a:rPr lang="en-US" dirty="0"/>
              <a:t>Copilot authors is really interesting. You can define a security group and only member of that group are allowed to use Copilot Studio. That is a feature that has never existed before, for any other Power Platform Service. I mean, it’s so obvious: Decide who can use this feature, and who doesn’t. Anyway, we have it now.</a:t>
            </a:r>
          </a:p>
          <a:p>
            <a:pPr>
              <a:buNone/>
            </a:pPr>
            <a:endParaRPr lang="en-US" dirty="0"/>
          </a:p>
          <a:p>
            <a:pPr>
              <a:buNone/>
            </a:pPr>
            <a:r>
              <a:rPr lang="en-US" dirty="0"/>
              <a:t>And the last one is about whether you want to allow AI features or not. That means, if you disable this, people can’t publish agents with AI features [click]  -&gt; But wait a minute</a:t>
            </a:r>
          </a:p>
          <a:p>
            <a:pPr>
              <a:buNone/>
            </a:pPr>
            <a:endParaRPr lang="en-US" dirty="0"/>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0A82716A-2E60-C292-37E1-3D29596FCAAA}"/>
              </a:ext>
            </a:extLst>
          </p:cNvPr>
          <p:cNvSpPr>
            <a:spLocks noGrp="1"/>
          </p:cNvSpPr>
          <p:nvPr>
            <p:ph type="sldNum" sz="quarter" idx="5"/>
          </p:nvPr>
        </p:nvSpPr>
        <p:spPr/>
        <p:txBody>
          <a:bodyPr/>
          <a:lstStyle/>
          <a:p>
            <a:fld id="{705280D0-C934-4A07-AAE2-2432A59F583B}" type="slidenum">
              <a:rPr lang="en-DE" smtClean="0"/>
              <a:t>15</a:t>
            </a:fld>
            <a:endParaRPr lang="en-DE"/>
          </a:p>
        </p:txBody>
      </p:sp>
    </p:spTree>
    <p:extLst>
      <p:ext uri="{BB962C8B-B14F-4D97-AF65-F5344CB8AC3E}">
        <p14:creationId xmlns:p14="http://schemas.microsoft.com/office/powerpoint/2010/main" val="2358304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CC23E-E66C-6E14-6423-FD359D95C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17E04-691C-F0D8-FD5A-BD32CC5F3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09270-8D69-606B-A609-1F51D3AE7617}"/>
              </a:ext>
            </a:extLst>
          </p:cNvPr>
          <p:cNvSpPr>
            <a:spLocks noGrp="1"/>
          </p:cNvSpPr>
          <p:nvPr>
            <p:ph type="body" idx="1"/>
          </p:nvPr>
        </p:nvSpPr>
        <p:spPr/>
        <p:txBody>
          <a:bodyPr/>
          <a:lstStyle/>
          <a:p>
            <a:pPr>
              <a:buNone/>
            </a:pPr>
            <a:r>
              <a:rPr lang="en-US" dirty="0"/>
              <a:t>What are those “AI” features anyway? Or, what is the difference between these two settings.</a:t>
            </a:r>
          </a:p>
          <a:p>
            <a:pPr>
              <a:buNone/>
            </a:pPr>
            <a:endParaRPr lang="en-US" dirty="0"/>
          </a:p>
          <a:p>
            <a:pPr>
              <a:buNone/>
            </a:pPr>
            <a:r>
              <a:rPr lang="en-US" dirty="0"/>
              <a:t>Without generative AI features, agents….</a:t>
            </a:r>
          </a:p>
          <a:p>
            <a:pPr>
              <a:buNone/>
            </a:pPr>
            <a:endParaRPr lang="en-US" dirty="0"/>
          </a:p>
          <a:p>
            <a:pPr>
              <a:buNone/>
            </a:pPr>
            <a:r>
              <a:rPr lang="en-US" dirty="0"/>
              <a:t>But they still can do a lot of things and can be very helpful. </a:t>
            </a:r>
          </a:p>
          <a:p>
            <a:pPr>
              <a:buNone/>
            </a:pPr>
            <a:endParaRPr lang="en-US" dirty="0"/>
          </a:p>
          <a:p>
            <a:pPr>
              <a:buNone/>
            </a:pPr>
            <a:r>
              <a:rPr lang="en-US" dirty="0"/>
              <a:t>In fact they can be super valuable, but you have to put in a bit more work. If you work in a highly regulated industry, like healthcare, financial services, </a:t>
            </a:r>
            <a:r>
              <a:rPr lang="en-US" dirty="0" err="1"/>
              <a:t>etc</a:t>
            </a:r>
            <a:r>
              <a:rPr lang="en-US" dirty="0"/>
              <a:t>, this is a very important decision to make.</a:t>
            </a:r>
          </a:p>
          <a:p>
            <a:pPr>
              <a:buNone/>
            </a:pPr>
            <a:endParaRPr lang="en-US" dirty="0"/>
          </a:p>
          <a:p>
            <a:pPr>
              <a:buNone/>
            </a:pPr>
            <a:r>
              <a:rPr lang="en-US" dirty="0"/>
              <a:t>And remember, this is a tenant wide setting. If you’re an administrator, you can just decide that.</a:t>
            </a:r>
          </a:p>
        </p:txBody>
      </p:sp>
      <p:sp>
        <p:nvSpPr>
          <p:cNvPr id="4" name="Slide Number Placeholder 3">
            <a:extLst>
              <a:ext uri="{FF2B5EF4-FFF2-40B4-BE49-F238E27FC236}">
                <a16:creationId xmlns:a16="http://schemas.microsoft.com/office/drawing/2014/main" id="{12C906D8-A294-A4DC-48C8-C9BE79F21DC2}"/>
              </a:ext>
            </a:extLst>
          </p:cNvPr>
          <p:cNvSpPr>
            <a:spLocks noGrp="1"/>
          </p:cNvSpPr>
          <p:nvPr>
            <p:ph type="sldNum" sz="quarter" idx="5"/>
          </p:nvPr>
        </p:nvSpPr>
        <p:spPr/>
        <p:txBody>
          <a:bodyPr/>
          <a:lstStyle/>
          <a:p>
            <a:fld id="{705280D0-C934-4A07-AAE2-2432A59F583B}" type="slidenum">
              <a:rPr lang="en-DE" smtClean="0"/>
              <a:t>16</a:t>
            </a:fld>
            <a:endParaRPr lang="en-DE"/>
          </a:p>
        </p:txBody>
      </p:sp>
    </p:spTree>
    <p:extLst>
      <p:ext uri="{BB962C8B-B14F-4D97-AF65-F5344CB8AC3E}">
        <p14:creationId xmlns:p14="http://schemas.microsoft.com/office/powerpoint/2010/main" val="1382926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681D1-0EE7-7871-8CAE-1ABBA70CB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2B7DF-3582-6F04-805B-715E98437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56280-B6EF-3773-97D0-B1DCA0A2F107}"/>
              </a:ext>
            </a:extLst>
          </p:cNvPr>
          <p:cNvSpPr>
            <a:spLocks noGrp="1"/>
          </p:cNvSpPr>
          <p:nvPr>
            <p:ph type="body" idx="1"/>
          </p:nvPr>
        </p:nvSpPr>
        <p:spPr/>
        <p:txBody>
          <a:bodyPr/>
          <a:lstStyle/>
          <a:p>
            <a:pPr>
              <a:buNone/>
            </a:pPr>
            <a:r>
              <a:rPr lang="en-US" dirty="0"/>
              <a:t>On the tenant level, or maybe between the tenant level and the environment level, we have Data Loss Prevention Policies.</a:t>
            </a:r>
          </a:p>
          <a:p>
            <a:pPr>
              <a:buNone/>
            </a:pPr>
            <a:endParaRPr lang="en-US" dirty="0"/>
          </a:p>
          <a:p>
            <a:pPr>
              <a:buNone/>
            </a:pPr>
            <a:r>
              <a:rPr lang="en-US" dirty="0"/>
              <a:t>Quick question, are you all familiar with Power Platform DLPs? Or should we throw in a quick explanation?</a:t>
            </a:r>
          </a:p>
          <a:p>
            <a:pPr>
              <a:buNone/>
            </a:pPr>
            <a:endParaRPr lang="en-US" dirty="0"/>
          </a:p>
          <a:p>
            <a:pPr>
              <a:buNone/>
            </a:pPr>
            <a:r>
              <a:rPr lang="en-US" dirty="0"/>
              <a:t>Alright, follow up question, do you know everything about Copilot DLPs or should I go over the options you have?</a:t>
            </a:r>
          </a:p>
          <a:p>
            <a:pPr>
              <a:buNone/>
            </a:pPr>
            <a:endParaRPr lang="en-US" dirty="0"/>
          </a:p>
          <a:p>
            <a:pPr>
              <a:buNone/>
            </a:pPr>
            <a:r>
              <a:rPr lang="en-US" dirty="0"/>
              <a:t>Alright, let’s have a look at those connectors that we can block:</a:t>
            </a:r>
            <a:br>
              <a:rPr lang="en-US" dirty="0"/>
            </a:br>
            <a:br>
              <a:rPr lang="en-US" dirty="0"/>
            </a:br>
            <a:r>
              <a:rPr lang="en-US" dirty="0"/>
              <a:t>Microsoft Copilot Studio (preview): If you want to call a specific agent from a flow or an app, this is the connector.</a:t>
            </a:r>
          </a:p>
          <a:p>
            <a:pPr>
              <a:buNone/>
            </a:pPr>
            <a:endParaRPr lang="en-US" dirty="0"/>
          </a:p>
          <a:p>
            <a:pPr>
              <a:buNone/>
            </a:pPr>
            <a:r>
              <a:rPr lang="en-US" dirty="0"/>
              <a:t>Skills with Copilot Studio: If you’ve build a bot (or skill) with the Azure bot framework and you want to use it in Copilot Studio.</a:t>
            </a:r>
          </a:p>
          <a:p>
            <a:pPr>
              <a:buNone/>
            </a:pPr>
            <a:endParaRPr lang="en-US" dirty="0"/>
          </a:p>
          <a:p>
            <a:pPr>
              <a:buNone/>
            </a:pPr>
            <a:r>
              <a:rPr lang="en-US" dirty="0"/>
              <a:t>Chat without Microsoft Entra ID authentication: This allows you to enforce Entra ID authentication to use chat with an agent. </a:t>
            </a:r>
          </a:p>
          <a:p>
            <a:pPr>
              <a:buNone/>
            </a:pPr>
            <a:endParaRPr lang="en-US" dirty="0"/>
          </a:p>
          <a:p>
            <a:pPr>
              <a:buNone/>
            </a:pPr>
            <a:r>
              <a:rPr lang="en-US" dirty="0"/>
              <a:t>Microsoft Teams + M365 Channel: Do you want to use your agent in Teams, or in the M365 copilot chat? Then this is your connector</a:t>
            </a:r>
          </a:p>
          <a:p>
            <a:pPr>
              <a:buNone/>
            </a:pPr>
            <a:endParaRPr lang="en-US" dirty="0"/>
          </a:p>
          <a:p>
            <a:pPr>
              <a:buNone/>
            </a:pPr>
            <a:r>
              <a:rPr lang="en-US" dirty="0"/>
              <a:t>Direct Line channels in Copilot Studio: When you want to connect to your bot, outside of Teams, M365 or something, whenever you want to connect using the direct API</a:t>
            </a:r>
            <a:br>
              <a:rPr lang="en-US" dirty="0"/>
            </a:br>
            <a:br>
              <a:rPr lang="en-US" dirty="0"/>
            </a:br>
            <a:r>
              <a:rPr lang="en-US" dirty="0"/>
              <a:t>Facebook channel: Do you want to use your agent within </a:t>
            </a:r>
            <a:r>
              <a:rPr lang="en-US" dirty="0" err="1"/>
              <a:t>facebook</a:t>
            </a:r>
            <a:r>
              <a:rPr lang="en-US" dirty="0"/>
              <a:t>.</a:t>
            </a:r>
          </a:p>
          <a:p>
            <a:pPr>
              <a:buNone/>
            </a:pPr>
            <a:endParaRPr lang="en-US" dirty="0"/>
          </a:p>
          <a:p>
            <a:pPr>
              <a:buNone/>
            </a:pPr>
            <a:r>
              <a:rPr lang="en-US" dirty="0" err="1"/>
              <a:t>Onmichannel</a:t>
            </a:r>
            <a:r>
              <a:rPr lang="en-US" dirty="0"/>
              <a:t> in Copilot Studio: Essentially the same, if you want to use Omnichannel for Customer Service in Dynamics 365</a:t>
            </a:r>
          </a:p>
          <a:p>
            <a:pPr>
              <a:buNone/>
            </a:pPr>
            <a:endParaRPr lang="en-US" dirty="0"/>
          </a:p>
          <a:p>
            <a:pPr>
              <a:buNone/>
            </a:pPr>
            <a:r>
              <a:rPr lang="en-US" dirty="0"/>
              <a:t>Knowledge source with SharePoint and OneDrive: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Knowledge source with public websites and data: Both connectors allow you to block SharePoint and OneDrive, or </a:t>
            </a:r>
            <a:r>
              <a:rPr lang="en-US" dirty="0" err="1"/>
              <a:t>publice</a:t>
            </a:r>
            <a:r>
              <a:rPr lang="en-US" dirty="0"/>
              <a:t> websites. And here is something interesting, since we can configure the endpoints. That means, we can whitelist specific endpoints, we want to allow, and block all others.</a:t>
            </a:r>
            <a:br>
              <a:rPr lang="en-US" dirty="0"/>
            </a:br>
            <a:br>
              <a:rPr lang="en-US" dirty="0"/>
            </a:br>
            <a:r>
              <a:rPr lang="en-US" dirty="0"/>
              <a:t>Knowledge source with documents: Block uploading documents in Copilot studio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buNone/>
            </a:pPr>
            <a:r>
              <a:rPr lang="en-US" dirty="0"/>
              <a:t>Application Insights in Copilot Studio: It’s possible to send Copilot Studio data to Azure insights, to work with telemetry data, and this connector allows us to prevent that. </a:t>
            </a:r>
          </a:p>
          <a:p>
            <a:pPr>
              <a:buNone/>
            </a:pPr>
            <a:endParaRPr lang="en-US" dirty="0"/>
          </a:p>
          <a:p>
            <a:pPr>
              <a:buNone/>
            </a:pPr>
            <a:endParaRPr lang="en-US" dirty="0"/>
          </a:p>
          <a:p>
            <a:pPr>
              <a:buNone/>
            </a:pPr>
            <a:r>
              <a:rPr lang="en-US" dirty="0"/>
              <a:t>I said this is between tenant and environment level, because we set those DLP at the tenant level, but apply them on dedicated environments. So each environment can have their own DLP, customized to it’s purpose.</a:t>
            </a:r>
          </a:p>
          <a:p>
            <a:pPr>
              <a:buNone/>
            </a:pPr>
            <a:endParaRPr lang="en-US" dirty="0"/>
          </a:p>
          <a:p>
            <a:pPr>
              <a:buNone/>
            </a:pPr>
            <a:endParaRPr lang="en-US" dirty="0"/>
          </a:p>
          <a:p>
            <a:pPr>
              <a:buNone/>
            </a:pPr>
            <a:r>
              <a:rPr lang="en-US" dirty="0"/>
              <a:t>But now, we have to go deeper</a:t>
            </a:r>
          </a:p>
          <a:p>
            <a:pPr>
              <a:buNone/>
            </a:pPr>
            <a:endParaRPr lang="en-US" dirty="0"/>
          </a:p>
          <a:p>
            <a:pPr>
              <a:buNone/>
            </a:pPr>
            <a:endParaRPr lang="en-US" dirty="0"/>
          </a:p>
          <a:p>
            <a:pPr>
              <a:buNone/>
            </a:pPr>
            <a:endParaRPr lang="en-US" dirty="0"/>
          </a:p>
        </p:txBody>
      </p:sp>
      <p:sp>
        <p:nvSpPr>
          <p:cNvPr id="4" name="Slide Number Placeholder 3">
            <a:extLst>
              <a:ext uri="{FF2B5EF4-FFF2-40B4-BE49-F238E27FC236}">
                <a16:creationId xmlns:a16="http://schemas.microsoft.com/office/drawing/2014/main" id="{060B36DB-6943-5A86-769F-385994942BDE}"/>
              </a:ext>
            </a:extLst>
          </p:cNvPr>
          <p:cNvSpPr>
            <a:spLocks noGrp="1"/>
          </p:cNvSpPr>
          <p:nvPr>
            <p:ph type="sldNum" sz="quarter" idx="5"/>
          </p:nvPr>
        </p:nvSpPr>
        <p:spPr/>
        <p:txBody>
          <a:bodyPr/>
          <a:lstStyle/>
          <a:p>
            <a:fld id="{705280D0-C934-4A07-AAE2-2432A59F583B}" type="slidenum">
              <a:rPr lang="en-DE" smtClean="0"/>
              <a:t>17</a:t>
            </a:fld>
            <a:endParaRPr lang="en-DE"/>
          </a:p>
        </p:txBody>
      </p:sp>
    </p:spTree>
    <p:extLst>
      <p:ext uri="{BB962C8B-B14F-4D97-AF65-F5344CB8AC3E}">
        <p14:creationId xmlns:p14="http://schemas.microsoft.com/office/powerpoint/2010/main" val="3624314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41BF-51B4-08AB-A80D-3ACEF7DCB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C91B6-F83E-ED74-141A-72BCD5F4D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0554F-1528-2D09-2B12-2652FF0AB83F}"/>
              </a:ext>
            </a:extLst>
          </p:cNvPr>
          <p:cNvSpPr>
            <a:spLocks noGrp="1"/>
          </p:cNvSpPr>
          <p:nvPr>
            <p:ph type="body" idx="1"/>
          </p:nvPr>
        </p:nvSpPr>
        <p:spPr/>
        <p:txBody>
          <a:bodyPr/>
          <a:lstStyle/>
          <a:p>
            <a:pPr>
              <a:buNone/>
            </a:pPr>
            <a:r>
              <a:rPr lang="en-US" dirty="0"/>
              <a:t>To the environment level, where we apply guardrails and visibility.</a:t>
            </a:r>
          </a:p>
          <a:p>
            <a:pPr>
              <a:buNone/>
            </a:pPr>
            <a:endParaRPr lang="en-US" dirty="0"/>
          </a:p>
          <a:p>
            <a:pPr>
              <a:buNone/>
            </a:pPr>
            <a:r>
              <a:rPr lang="en-US" dirty="0"/>
              <a:t>Here we don’t control what the Copilot says — but we do control how and where it’s allowed to operate. </a:t>
            </a:r>
          </a:p>
          <a:p>
            <a:pPr>
              <a:buNone/>
            </a:pPr>
            <a:r>
              <a:rPr lang="en-US" dirty="0"/>
              <a:t>For this we have features from the managed environments, and the regular environment features.</a:t>
            </a:r>
          </a:p>
          <a:p>
            <a:pPr>
              <a:buNone/>
            </a:pPr>
            <a:endParaRPr lang="en-US" dirty="0"/>
          </a:p>
          <a:p>
            <a:pPr>
              <a:buNone/>
            </a:pPr>
            <a:r>
              <a:rPr lang="en-US" dirty="0"/>
              <a:t>For managed environments, we can choose that agents can be shared with editing permissions or only viewer permissions, and we can specify with how many users (or groups) an agent can be shared. I really like this feature, because this way you can control the spread of agents in a very granular way.</a:t>
            </a:r>
          </a:p>
          <a:p>
            <a:pPr>
              <a:buNone/>
            </a:pPr>
            <a:endParaRPr lang="en-US" dirty="0"/>
          </a:p>
          <a:p>
            <a:pPr>
              <a:buNone/>
            </a:pPr>
            <a:r>
              <a:rPr lang="en-US" dirty="0"/>
              <a:t>And now for the regular features: </a:t>
            </a:r>
          </a:p>
          <a:p>
            <a:pPr>
              <a:buNone/>
            </a:pPr>
            <a:r>
              <a:rPr lang="en-US" dirty="0"/>
              <a:t>Enable new AI-powered Copilot features for people who make apps – This allows preview features for makers help them building apps. The new Power Apps Planner for instance</a:t>
            </a:r>
          </a:p>
          <a:p>
            <a:pPr>
              <a:buNone/>
            </a:pPr>
            <a:endParaRPr lang="en-US" dirty="0"/>
          </a:p>
          <a:p>
            <a:pPr>
              <a:buNone/>
            </a:pPr>
            <a:r>
              <a:rPr lang="en-US" dirty="0"/>
              <a:t>Allow user to analyze data using AI powered chat experience – People who use canvas- or model driven apps, can ask Copilot about those apps and data. (Default means it’s only turned on in Dynamics Sales)</a:t>
            </a:r>
          </a:p>
          <a:p>
            <a:pPr>
              <a:buNone/>
            </a:pPr>
            <a:r>
              <a:rPr lang="en-US" dirty="0"/>
              <a:t>Allow canvas editors to insert the Copilot answer component – this is a component that lets app users utilize a pre-defined prompt for a certain dataset. It can be super helpful when working with lots of data, without the need to type in a certain prompt every time you need it.</a:t>
            </a:r>
          </a:p>
          <a:p>
            <a:pPr>
              <a:buNone/>
            </a:pPr>
            <a:endParaRPr lang="en-US" dirty="0"/>
          </a:p>
          <a:p>
            <a:pPr>
              <a:buNone/>
            </a:pPr>
            <a:r>
              <a:rPr lang="en-US" dirty="0"/>
              <a:t>The last one, accessing transcripts from conversations in Copilot Studio agents let’s you decide, who can have access to the transcripts. They usually get stored in </a:t>
            </a:r>
            <a:r>
              <a:rPr lang="en-US" dirty="0" err="1"/>
              <a:t>dataverse</a:t>
            </a:r>
            <a:r>
              <a:rPr lang="en-US" dirty="0"/>
              <a:t>, and owners and editors have access. In certain circumstances you don’t want that, so you can restrict that. You can even restrict the storage at all.</a:t>
            </a:r>
          </a:p>
          <a:p>
            <a:pPr>
              <a:buNone/>
            </a:pPr>
            <a:endParaRPr lang="en-US" dirty="0"/>
          </a:p>
          <a:p>
            <a:pPr>
              <a:buNone/>
            </a:pPr>
            <a:r>
              <a:rPr lang="en-US" dirty="0" err="1"/>
              <a:t>Allright</a:t>
            </a:r>
            <a:r>
              <a:rPr lang="en-US" dirty="0"/>
              <a:t>, we now have seen how we control who get’s access, how much AI we want to have in our agent, who can share, edit and has access to transcripts. We should go </a:t>
            </a:r>
            <a:r>
              <a:rPr lang="en-US" dirty="0" err="1"/>
              <a:t>depper</a:t>
            </a:r>
            <a:r>
              <a:rPr lang="en-US" dirty="0"/>
              <a:t>, right?</a:t>
            </a:r>
          </a:p>
        </p:txBody>
      </p:sp>
      <p:sp>
        <p:nvSpPr>
          <p:cNvPr id="4" name="Slide Number Placeholder 3">
            <a:extLst>
              <a:ext uri="{FF2B5EF4-FFF2-40B4-BE49-F238E27FC236}">
                <a16:creationId xmlns:a16="http://schemas.microsoft.com/office/drawing/2014/main" id="{C47601FA-18C1-2428-0827-ED95BD372CFC}"/>
              </a:ext>
            </a:extLst>
          </p:cNvPr>
          <p:cNvSpPr>
            <a:spLocks noGrp="1"/>
          </p:cNvSpPr>
          <p:nvPr>
            <p:ph type="sldNum" sz="quarter" idx="5"/>
          </p:nvPr>
        </p:nvSpPr>
        <p:spPr/>
        <p:txBody>
          <a:bodyPr/>
          <a:lstStyle/>
          <a:p>
            <a:fld id="{705280D0-C934-4A07-AAE2-2432A59F583B}" type="slidenum">
              <a:rPr lang="en-DE" smtClean="0"/>
              <a:t>18</a:t>
            </a:fld>
            <a:endParaRPr lang="en-DE"/>
          </a:p>
        </p:txBody>
      </p:sp>
    </p:spTree>
    <p:extLst>
      <p:ext uri="{BB962C8B-B14F-4D97-AF65-F5344CB8AC3E}">
        <p14:creationId xmlns:p14="http://schemas.microsoft.com/office/powerpoint/2010/main" val="3858150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0AB8-0ACD-61D4-7110-920F3A0B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0BE4B-6C9A-72BF-8E3D-779A9D315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43003-C324-97F1-B222-328366F60B4D}"/>
              </a:ext>
            </a:extLst>
          </p:cNvPr>
          <p:cNvSpPr>
            <a:spLocks noGrp="1"/>
          </p:cNvSpPr>
          <p:nvPr>
            <p:ph type="body" idx="1"/>
          </p:nvPr>
        </p:nvSpPr>
        <p:spPr/>
        <p:txBody>
          <a:bodyPr/>
          <a:lstStyle/>
          <a:p>
            <a:pPr marL="0" indent="0">
              <a:buFont typeface="Arial" panose="020B0604020202020204" pitchFamily="34" charset="0"/>
              <a:buNone/>
            </a:pPr>
            <a:r>
              <a:rPr lang="en-US" dirty="0"/>
              <a:t>Finally, we’ve reached the Agent level. Here, makers define what the agent says, how it behaves, and where the boundaries are. [click]</a:t>
            </a:r>
            <a:br>
              <a:rPr lang="en-US" dirty="0"/>
            </a:br>
            <a:br>
              <a:rPr lang="en-US" dirty="0"/>
            </a:br>
            <a:r>
              <a:rPr lang="en-US" dirty="0">
                <a:solidFill>
                  <a:srgbClr val="CFD856"/>
                </a:solidFill>
              </a:rPr>
              <a:t>Define what the agent knows by connecting data sources (Dataverse, SharePoint, files)</a:t>
            </a:r>
          </a:p>
          <a:p>
            <a:pPr marL="285750" indent="-285750">
              <a:buFont typeface="Arial" panose="020B0604020202020204" pitchFamily="34" charset="0"/>
              <a:buChar char="•"/>
            </a:pPr>
            <a:r>
              <a:rPr lang="en-US" dirty="0">
                <a:solidFill>
                  <a:srgbClr val="CFD856"/>
                </a:solidFill>
              </a:rPr>
              <a:t>Shape how it speaks and acts through system instructions and tone settings</a:t>
            </a:r>
          </a:p>
          <a:p>
            <a:pPr marL="285750" indent="-285750">
              <a:buFont typeface="Arial" panose="020B0604020202020204" pitchFamily="34" charset="0"/>
              <a:buChar char="•"/>
            </a:pPr>
            <a:r>
              <a:rPr lang="en-US" dirty="0">
                <a:solidFill>
                  <a:srgbClr val="CFD856"/>
                </a:solidFill>
              </a:rPr>
              <a:t>Control what topics it should avoid using blocked intents and guardrails</a:t>
            </a:r>
          </a:p>
          <a:p>
            <a:pPr marL="285750" indent="-285750">
              <a:buFont typeface="Arial" panose="020B0604020202020204" pitchFamily="34" charset="0"/>
              <a:buChar char="•"/>
            </a:pPr>
            <a:r>
              <a:rPr lang="en-US" dirty="0">
                <a:solidFill>
                  <a:srgbClr val="CFD856"/>
                </a:solidFill>
              </a:rPr>
              <a:t>Set up fallback behavior for uncertain or sensitive questions</a:t>
            </a:r>
          </a:p>
          <a:p>
            <a:pPr marL="285750" indent="-285750">
              <a:buFont typeface="Arial" panose="020B0604020202020204" pitchFamily="34" charset="0"/>
              <a:buChar char="•"/>
            </a:pPr>
            <a:r>
              <a:rPr lang="en-US" dirty="0">
                <a:solidFill>
                  <a:srgbClr val="CFD856"/>
                </a:solidFill>
              </a:rPr>
              <a:t>Ensure transparency and accountability through clear instructions and disclaimers</a:t>
            </a:r>
          </a:p>
          <a:p>
            <a:pPr marL="285750" indent="-285750">
              <a:buFont typeface="Arial" panose="020B0604020202020204" pitchFamily="34" charset="0"/>
              <a:buChar char="•"/>
            </a:pPr>
            <a:endParaRPr lang="en-US" dirty="0">
              <a:solidFill>
                <a:srgbClr val="CFD856"/>
              </a:solidFill>
            </a:endParaRPr>
          </a:p>
          <a:p>
            <a:pPr marL="0" indent="0">
              <a:buFont typeface="Arial" panose="020B0604020202020204" pitchFamily="34" charset="0"/>
              <a:buNone/>
            </a:pPr>
            <a:r>
              <a:rPr lang="en-US" dirty="0">
                <a:solidFill>
                  <a:srgbClr val="CFD856"/>
                </a:solidFill>
              </a:rPr>
              <a:t>And now, let’s finally enter the agent maker studio. (Make </a:t>
            </a:r>
            <a:r>
              <a:rPr lang="en-US" dirty="0" err="1">
                <a:solidFill>
                  <a:srgbClr val="CFD856"/>
                </a:solidFill>
              </a:rPr>
              <a:t>haaaa</a:t>
            </a:r>
            <a:r>
              <a:rPr lang="en-US" dirty="0">
                <a:solidFill>
                  <a:srgbClr val="CFD856"/>
                </a:solidFill>
              </a:rPr>
              <a:t>-holy sound  while clicking)</a:t>
            </a:r>
            <a:endParaRPr lang="en-DE" dirty="0">
              <a:solidFill>
                <a:srgbClr val="CFD856"/>
              </a:solidFill>
            </a:endParaRPr>
          </a:p>
          <a:p>
            <a:pPr>
              <a:buNone/>
            </a:pPr>
            <a:endParaRPr lang="en-US" dirty="0"/>
          </a:p>
        </p:txBody>
      </p:sp>
      <p:sp>
        <p:nvSpPr>
          <p:cNvPr id="4" name="Slide Number Placeholder 3">
            <a:extLst>
              <a:ext uri="{FF2B5EF4-FFF2-40B4-BE49-F238E27FC236}">
                <a16:creationId xmlns:a16="http://schemas.microsoft.com/office/drawing/2014/main" id="{C8035F02-D10D-0E08-5A75-898D3A3E803F}"/>
              </a:ext>
            </a:extLst>
          </p:cNvPr>
          <p:cNvSpPr>
            <a:spLocks noGrp="1"/>
          </p:cNvSpPr>
          <p:nvPr>
            <p:ph type="sldNum" sz="quarter" idx="5"/>
          </p:nvPr>
        </p:nvSpPr>
        <p:spPr/>
        <p:txBody>
          <a:bodyPr/>
          <a:lstStyle/>
          <a:p>
            <a:fld id="{705280D0-C934-4A07-AAE2-2432A59F583B}" type="slidenum">
              <a:rPr lang="en-DE" smtClean="0"/>
              <a:t>19</a:t>
            </a:fld>
            <a:endParaRPr lang="en-DE"/>
          </a:p>
        </p:txBody>
      </p:sp>
    </p:spTree>
    <p:extLst>
      <p:ext uri="{BB962C8B-B14F-4D97-AF65-F5344CB8AC3E}">
        <p14:creationId xmlns:p14="http://schemas.microsoft.com/office/powerpoint/2010/main" val="68118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9E846-1B96-A435-49B4-898EA0F7F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0D264-8A04-182E-1CC7-8FB8A701D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D76C2-FDF0-2449-FE3C-2EA80439E375}"/>
              </a:ext>
            </a:extLst>
          </p:cNvPr>
          <p:cNvSpPr>
            <a:spLocks noGrp="1"/>
          </p:cNvSpPr>
          <p:nvPr>
            <p:ph type="body" idx="1"/>
          </p:nvPr>
        </p:nvSpPr>
        <p:spPr/>
        <p:txBody>
          <a:bodyPr/>
          <a:lstStyle/>
          <a:p>
            <a:pPr>
              <a:buNone/>
            </a:pPr>
            <a:r>
              <a:rPr lang="en-US" dirty="0"/>
              <a:t>Now let’s have a look at a demo agent. And let’s stay in this Overview-section. This window is so important and often overlooked. </a:t>
            </a:r>
          </a:p>
          <a:p>
            <a:pPr>
              <a:buNone/>
            </a:pPr>
            <a:r>
              <a:rPr lang="en-US" dirty="0"/>
              <a:t>Usually, people notice the knowledge section, and that’s it. [click]</a:t>
            </a:r>
          </a:p>
          <a:p>
            <a:pPr>
              <a:buNone/>
            </a:pPr>
            <a:endParaRPr lang="en-US" dirty="0"/>
          </a:p>
          <a:p>
            <a:pPr marL="0" indent="0">
              <a:buNone/>
            </a:pPr>
            <a:r>
              <a:rPr lang="en-US" dirty="0"/>
              <a:t>As you can see I have added two knowledge sources: The Microsoft Power Platform documentation and my own website, where I host my blog. I want my agent to focus on the things that are officially correct and which I have proved already. That is the knowledge that I want my agent to have. </a:t>
            </a:r>
          </a:p>
          <a:p>
            <a:pPr marL="228600" indent="-228600">
              <a:buAutoNum type="arabicPeriod"/>
            </a:pPr>
            <a:endParaRPr lang="en-US" dirty="0"/>
          </a:p>
          <a:p>
            <a:pPr marL="0" indent="0">
              <a:buNone/>
            </a:pPr>
            <a:r>
              <a:rPr lang="en-US" dirty="0"/>
              <a:t>But you notice the two toggles here, right? [USE LASERPOINTER] “Allow AI to use it’s own general knowledge” and “Enable your agent to search all public websites” – I think we need to talk about those, because most people I know, can’t tell the difference between them. Or their impact. And there’s even more on this page, there is the orchestration toggle above, and the instructions panel as well. [click]</a:t>
            </a:r>
          </a:p>
          <a:p>
            <a:pPr marL="0" indent="0">
              <a:buNone/>
            </a:pPr>
            <a:endParaRPr lang="en-US" dirty="0"/>
          </a:p>
          <a:p>
            <a:pPr marL="0" indent="0">
              <a:buNone/>
            </a:pPr>
            <a:r>
              <a:rPr lang="en-US" dirty="0"/>
              <a:t>And these five things determine how your agents acts and behaves, so I want you to understand, what each of those settings does and when to use what.</a:t>
            </a:r>
          </a:p>
        </p:txBody>
      </p:sp>
      <p:sp>
        <p:nvSpPr>
          <p:cNvPr id="4" name="Slide Number Placeholder 3">
            <a:extLst>
              <a:ext uri="{FF2B5EF4-FFF2-40B4-BE49-F238E27FC236}">
                <a16:creationId xmlns:a16="http://schemas.microsoft.com/office/drawing/2014/main" id="{21CF56BB-6D93-BF47-9D1A-B0B620270119}"/>
              </a:ext>
            </a:extLst>
          </p:cNvPr>
          <p:cNvSpPr>
            <a:spLocks noGrp="1"/>
          </p:cNvSpPr>
          <p:nvPr>
            <p:ph type="sldNum" sz="quarter" idx="5"/>
          </p:nvPr>
        </p:nvSpPr>
        <p:spPr/>
        <p:txBody>
          <a:bodyPr/>
          <a:lstStyle/>
          <a:p>
            <a:fld id="{705280D0-C934-4A07-AAE2-2432A59F583B}" type="slidenum">
              <a:rPr lang="en-DE" smtClean="0"/>
              <a:t>20</a:t>
            </a:fld>
            <a:endParaRPr lang="en-DE"/>
          </a:p>
        </p:txBody>
      </p:sp>
    </p:spTree>
    <p:extLst>
      <p:ext uri="{BB962C8B-B14F-4D97-AF65-F5344CB8AC3E}">
        <p14:creationId xmlns:p14="http://schemas.microsoft.com/office/powerpoint/2010/main" val="265005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05280D0-C934-4A07-AAE2-2432A59F583B}" type="slidenum">
              <a:rPr lang="en-DE" smtClean="0"/>
              <a:t>3</a:t>
            </a:fld>
            <a:endParaRPr lang="en-DE"/>
          </a:p>
        </p:txBody>
      </p:sp>
    </p:spTree>
    <p:extLst>
      <p:ext uri="{BB962C8B-B14F-4D97-AF65-F5344CB8AC3E}">
        <p14:creationId xmlns:p14="http://schemas.microsoft.com/office/powerpoint/2010/main" val="241528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F7694-F4EE-2F4A-220E-64207C9BF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BA1E9-0164-A87A-E5E1-07C3748784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0C3E0-FF70-6947-FFAE-BEA132C9A093}"/>
              </a:ext>
            </a:extLst>
          </p:cNvPr>
          <p:cNvSpPr>
            <a:spLocks noGrp="1"/>
          </p:cNvSpPr>
          <p:nvPr>
            <p:ph type="body" idx="1"/>
          </p:nvPr>
        </p:nvSpPr>
        <p:spPr/>
        <p:txBody>
          <a:bodyPr/>
          <a:lstStyle/>
          <a:p>
            <a:pPr marL="0" indent="0">
              <a:buNone/>
            </a:pPr>
            <a:r>
              <a:rPr lang="en-US" dirty="0"/>
              <a:t>Now, let’s move that slightly to the left, so we have some space for explanations:</a:t>
            </a:r>
          </a:p>
          <a:p>
            <a:pPr marL="0" indent="0">
              <a:buNone/>
            </a:pPr>
            <a:endParaRPr lang="en-US" dirty="0"/>
          </a:p>
          <a:p>
            <a:pPr marL="0" indent="0">
              <a:buNone/>
            </a:pPr>
            <a:r>
              <a:rPr lang="en-US" dirty="0"/>
              <a:t>Let’s start at the very top, the orchestration: </a:t>
            </a:r>
            <a:br>
              <a:rPr lang="en-US" dirty="0"/>
            </a:br>
            <a:r>
              <a:rPr lang="en-US" dirty="0"/>
              <a:t>“This is the brain of the agent. This is the part that decides what the Copilot should actually do. Should it search knowledge sources? Should it trigger a Power Automate flow? Should it escalate to a human?</a:t>
            </a:r>
            <a:br>
              <a:rPr lang="en-US" dirty="0"/>
            </a:br>
            <a:r>
              <a:rPr lang="en-US" dirty="0"/>
              <a:t>When orchestration is turned on, the agent makes those choices using generative AI.</a:t>
            </a:r>
            <a:br>
              <a:rPr lang="en-US" dirty="0"/>
            </a:br>
            <a:r>
              <a:rPr lang="en-US" dirty="0"/>
              <a:t>If it’s off, it just follows the paths you’ve manually defined — no improvisation.”</a:t>
            </a:r>
          </a:p>
          <a:p>
            <a:pPr marL="0" indent="0">
              <a:buNone/>
            </a:pPr>
            <a:endParaRPr lang="en-US" dirty="0"/>
          </a:p>
          <a:p>
            <a:pPr marL="0" indent="0">
              <a:buNone/>
            </a:pPr>
            <a:r>
              <a:rPr lang="en-US" dirty="0"/>
              <a:t>The instructions: “This is not about what the bot knows or does — it’s about </a:t>
            </a:r>
            <a:r>
              <a:rPr lang="en-US" i="1" dirty="0"/>
              <a:t>how</a:t>
            </a:r>
            <a:r>
              <a:rPr lang="en-US" dirty="0"/>
              <a:t> it behaves.</a:t>
            </a:r>
            <a:br>
              <a:rPr lang="en-US" dirty="0"/>
            </a:br>
            <a:r>
              <a:rPr lang="en-US" dirty="0"/>
              <a:t>You define tone of voice, role, and rules of engagement here.</a:t>
            </a:r>
            <a:br>
              <a:rPr lang="en-US" dirty="0"/>
            </a:br>
            <a:r>
              <a:rPr lang="en-US" dirty="0"/>
              <a:t>It’s your opportunity to make the bot sound like a friendly expert, a cowboy, or your HR department.”</a:t>
            </a:r>
          </a:p>
          <a:p>
            <a:pPr marL="0" indent="0">
              <a:buNone/>
            </a:pPr>
            <a:endParaRPr lang="en-US" dirty="0"/>
          </a:p>
          <a:p>
            <a:pPr marL="0" indent="0">
              <a:buNone/>
            </a:pPr>
            <a:r>
              <a:rPr lang="en-US" dirty="0"/>
              <a:t>When you have an eye for details, you can see that I, have in fact, a Texas cowboy assistant: [read the instructions for my agent]</a:t>
            </a:r>
          </a:p>
          <a:p>
            <a:pPr marL="0" indent="0">
              <a:buNone/>
            </a:pPr>
            <a:endParaRPr lang="en-US" dirty="0"/>
          </a:p>
          <a:p>
            <a:pPr marL="0" indent="0">
              <a:buNone/>
            </a:pPr>
            <a:r>
              <a:rPr lang="en-US" dirty="0"/>
              <a:t>The general knowledge: “This tells the agent: ‘You’re allowed to use your LLM training knowledge to answer questions.’</a:t>
            </a:r>
            <a:br>
              <a:rPr lang="en-US" dirty="0"/>
            </a:br>
            <a:r>
              <a:rPr lang="en-US" dirty="0"/>
              <a:t>That means it can respond to anything it remembers — even if it's not in your connected data. And Copilot Studio mostly uses GPT </a:t>
            </a:r>
            <a:r>
              <a:rPr lang="en-US"/>
              <a:t>3.5 Turbo, </a:t>
            </a:r>
            <a:r>
              <a:rPr lang="en-US" dirty="0"/>
              <a:t>a LLM that uses training data up to 2023.</a:t>
            </a:r>
            <a:br>
              <a:rPr lang="en-US" dirty="0"/>
            </a:br>
            <a:r>
              <a:rPr lang="en-US" dirty="0"/>
              <a:t>Great for small talk. Risky for regulated topics.”</a:t>
            </a:r>
          </a:p>
          <a:p>
            <a:pPr marL="0" indent="0">
              <a:buNone/>
            </a:pPr>
            <a:endParaRPr lang="en-US" dirty="0"/>
          </a:p>
          <a:p>
            <a:pPr marL="0" indent="0">
              <a:buNone/>
            </a:pPr>
            <a:r>
              <a:rPr lang="en-US" dirty="0"/>
              <a:t>Web search: “This is what gives the agent live, real-time knowledge — from Bing.</a:t>
            </a:r>
            <a:br>
              <a:rPr lang="en-US" dirty="0"/>
            </a:br>
            <a:r>
              <a:rPr lang="en-US" dirty="0"/>
              <a:t>It’s useful when you want up-to-date info, like weather or stock prices.</a:t>
            </a:r>
            <a:br>
              <a:rPr lang="en-US" dirty="0"/>
            </a:br>
            <a:r>
              <a:rPr lang="en-US" dirty="0"/>
              <a:t>But it also means your bot might quote a random blog post or pull bad info from the web.” – maybe you’ve heard that “not everything on the internet is true!”</a:t>
            </a:r>
          </a:p>
        </p:txBody>
      </p:sp>
      <p:sp>
        <p:nvSpPr>
          <p:cNvPr id="4" name="Slide Number Placeholder 3">
            <a:extLst>
              <a:ext uri="{FF2B5EF4-FFF2-40B4-BE49-F238E27FC236}">
                <a16:creationId xmlns:a16="http://schemas.microsoft.com/office/drawing/2014/main" id="{4ADC78DC-96E5-3486-E0B7-57AA5E13B4CF}"/>
              </a:ext>
            </a:extLst>
          </p:cNvPr>
          <p:cNvSpPr>
            <a:spLocks noGrp="1"/>
          </p:cNvSpPr>
          <p:nvPr>
            <p:ph type="sldNum" sz="quarter" idx="5"/>
          </p:nvPr>
        </p:nvSpPr>
        <p:spPr/>
        <p:txBody>
          <a:bodyPr/>
          <a:lstStyle/>
          <a:p>
            <a:fld id="{705280D0-C934-4A07-AAE2-2432A59F583B}" type="slidenum">
              <a:rPr lang="en-DE" smtClean="0"/>
              <a:t>21</a:t>
            </a:fld>
            <a:endParaRPr lang="en-DE"/>
          </a:p>
        </p:txBody>
      </p:sp>
    </p:spTree>
    <p:extLst>
      <p:ext uri="{BB962C8B-B14F-4D97-AF65-F5344CB8AC3E}">
        <p14:creationId xmlns:p14="http://schemas.microsoft.com/office/powerpoint/2010/main" val="262502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867B9-9637-7827-C528-5C6F820BA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47886-2B0F-925C-0C26-B07283DF2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27654-118D-E439-D2C8-5C4061780098}"/>
              </a:ext>
            </a:extLst>
          </p:cNvPr>
          <p:cNvSpPr>
            <a:spLocks noGrp="1"/>
          </p:cNvSpPr>
          <p:nvPr>
            <p:ph type="body" idx="1"/>
          </p:nvPr>
        </p:nvSpPr>
        <p:spPr/>
        <p:txBody>
          <a:bodyPr/>
          <a:lstStyle/>
          <a:p>
            <a:pPr>
              <a:buNone/>
            </a:pPr>
            <a:r>
              <a:rPr lang="en-US" dirty="0"/>
              <a:t>“Instructions are often the first thing we notice — the tone, the phrasing, the little personality quirks. And because it’s visible, we assume that’s where the power is.</a:t>
            </a:r>
          </a:p>
          <a:p>
            <a:pPr>
              <a:buNone/>
            </a:pPr>
            <a:r>
              <a:rPr lang="en-US" dirty="0"/>
              <a:t>But from a governance and risk perspective? That’s not where the real danger lies.</a:t>
            </a:r>
          </a:p>
          <a:p>
            <a:pPr>
              <a:buNone/>
            </a:pPr>
            <a:r>
              <a:rPr lang="en-US" dirty="0"/>
              <a:t>The settings that </a:t>
            </a:r>
            <a:r>
              <a:rPr lang="en-US" i="1" dirty="0"/>
              <a:t>really</a:t>
            </a:r>
            <a:r>
              <a:rPr lang="en-US" dirty="0"/>
              <a:t> shape how safe, compliant, and reliable your Copilot is are the three switches:</a:t>
            </a:r>
          </a:p>
          <a:p>
            <a:pPr>
              <a:buFont typeface="Arial" panose="020B0604020202020204" pitchFamily="34" charset="0"/>
              <a:buChar char="•"/>
            </a:pPr>
            <a:r>
              <a:rPr lang="en-US" b="1" dirty="0"/>
              <a:t>Orchestration</a:t>
            </a:r>
            <a:r>
              <a:rPr lang="en-US" dirty="0"/>
              <a:t> — tells the bot </a:t>
            </a:r>
            <a:r>
              <a:rPr lang="en-US" i="1" dirty="0"/>
              <a:t>what to do</a:t>
            </a:r>
            <a:endParaRPr lang="en-US" dirty="0"/>
          </a:p>
          <a:p>
            <a:pPr>
              <a:buFont typeface="Arial" panose="020B0604020202020204" pitchFamily="34" charset="0"/>
              <a:buChar char="•"/>
            </a:pPr>
            <a:r>
              <a:rPr lang="en-US" b="1" dirty="0"/>
              <a:t>General knowledge</a:t>
            </a:r>
            <a:r>
              <a:rPr lang="en-US" dirty="0"/>
              <a:t> — tells it </a:t>
            </a:r>
            <a:r>
              <a:rPr lang="en-US" i="1" dirty="0"/>
              <a:t>what it’s allowed to remember</a:t>
            </a:r>
            <a:endParaRPr lang="en-US" dirty="0"/>
          </a:p>
          <a:p>
            <a:pPr>
              <a:buFont typeface="Arial" panose="020B0604020202020204" pitchFamily="34" charset="0"/>
              <a:buChar char="•"/>
            </a:pPr>
            <a:r>
              <a:rPr lang="en-US" b="1" dirty="0"/>
              <a:t>Web search</a:t>
            </a:r>
            <a:r>
              <a:rPr lang="en-US" dirty="0"/>
              <a:t> — tells it </a:t>
            </a:r>
            <a:r>
              <a:rPr lang="en-US" i="1" dirty="0"/>
              <a:t>how much of the internet it can drag into your company chat</a:t>
            </a:r>
            <a:endParaRPr lang="en-US" dirty="0"/>
          </a:p>
          <a:p>
            <a:r>
              <a:rPr lang="en-US" dirty="0"/>
              <a:t>You might not hear those settings speak. But they control everything under the surface.”</a:t>
            </a:r>
          </a:p>
          <a:p>
            <a:endParaRPr lang="en-US" dirty="0"/>
          </a:p>
          <a:p>
            <a:pPr>
              <a:buNone/>
            </a:pPr>
            <a:r>
              <a:rPr lang="en-US" dirty="0"/>
              <a:t>But maybe you’ve already seen, that in the instructions I told my agent to not talk about certain topics. Like Bruno [click] We don’t talk about Bruno, right?</a:t>
            </a:r>
          </a:p>
          <a:p>
            <a:pPr>
              <a:buNone/>
            </a:pPr>
            <a:r>
              <a:rPr lang="en-US" dirty="0"/>
              <a:t>I’ve told the agent not to talk about certain topics — like Bruno </a:t>
            </a:r>
          </a:p>
          <a:p>
            <a:pPr>
              <a:buNone/>
            </a:pPr>
            <a:r>
              <a:rPr lang="en-US" dirty="0"/>
              <a:t>And most of the time, it works. The agent will avoid this topic… </a:t>
            </a:r>
            <a:r>
              <a:rPr lang="en-US" b="1" dirty="0"/>
              <a:t>if it understands the instruction, and if it recognizes the topic.</a:t>
            </a:r>
            <a:endParaRPr lang="en-US" dirty="0"/>
          </a:p>
          <a:p>
            <a:pPr>
              <a:buNone/>
            </a:pPr>
            <a:r>
              <a:rPr lang="en-US" dirty="0"/>
              <a:t>But here’s the catch: Instructions are just that — </a:t>
            </a:r>
            <a:r>
              <a:rPr lang="en-US" b="1" dirty="0"/>
              <a:t>instructions.</a:t>
            </a:r>
            <a:r>
              <a:rPr lang="en-US" dirty="0"/>
              <a:t> Not enforcement.</a:t>
            </a:r>
          </a:p>
          <a:p>
            <a:pPr>
              <a:buNone/>
            </a:pPr>
            <a:r>
              <a:rPr lang="en-US" dirty="0"/>
              <a:t>The LLM tries to follow them, but it doesn’t guarantee anything. It’s like writing a sticky note for your intern that says ‘Please don’t open that folder.’</a:t>
            </a:r>
          </a:p>
          <a:p>
            <a:r>
              <a:rPr lang="en-US" dirty="0"/>
              <a:t>You hope they listen.” – For sensitive topics: Only trust the settings, never the instructions, alright?</a:t>
            </a:r>
          </a:p>
          <a:p>
            <a:endParaRPr lang="en-US" dirty="0"/>
          </a:p>
        </p:txBody>
      </p:sp>
      <p:sp>
        <p:nvSpPr>
          <p:cNvPr id="4" name="Slide Number Placeholder 3">
            <a:extLst>
              <a:ext uri="{FF2B5EF4-FFF2-40B4-BE49-F238E27FC236}">
                <a16:creationId xmlns:a16="http://schemas.microsoft.com/office/drawing/2014/main" id="{6A0D6DD6-5434-3F55-E3A4-B0D51D272DBA}"/>
              </a:ext>
            </a:extLst>
          </p:cNvPr>
          <p:cNvSpPr>
            <a:spLocks noGrp="1"/>
          </p:cNvSpPr>
          <p:nvPr>
            <p:ph type="sldNum" sz="quarter" idx="5"/>
          </p:nvPr>
        </p:nvSpPr>
        <p:spPr/>
        <p:txBody>
          <a:bodyPr/>
          <a:lstStyle/>
          <a:p>
            <a:fld id="{705280D0-C934-4A07-AAE2-2432A59F583B}" type="slidenum">
              <a:rPr lang="en-DE" smtClean="0"/>
              <a:t>22</a:t>
            </a:fld>
            <a:endParaRPr lang="en-DE"/>
          </a:p>
        </p:txBody>
      </p:sp>
    </p:spTree>
    <p:extLst>
      <p:ext uri="{BB962C8B-B14F-4D97-AF65-F5344CB8AC3E}">
        <p14:creationId xmlns:p14="http://schemas.microsoft.com/office/powerpoint/2010/main" val="2383367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0484C-12EB-3016-4407-0147BD92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322E7-ED39-AC88-6073-AA1C27F4E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EC5F4-029A-F0F4-CE8E-5DB72B67D87A}"/>
              </a:ext>
            </a:extLst>
          </p:cNvPr>
          <p:cNvSpPr>
            <a:spLocks noGrp="1"/>
          </p:cNvSpPr>
          <p:nvPr>
            <p:ph type="body" idx="1"/>
          </p:nvPr>
        </p:nvSpPr>
        <p:spPr/>
        <p:txBody>
          <a:bodyPr/>
          <a:lstStyle/>
          <a:p>
            <a:pPr>
              <a:buNone/>
            </a:pPr>
            <a:r>
              <a:rPr lang="en-US" dirty="0"/>
              <a:t>But of course, there’s more </a:t>
            </a:r>
            <a:r>
              <a:rPr lang="en-US" dirty="0">
                <a:sym typeface="Wingdings" panose="05000000000000000000" pitchFamily="2" charset="2"/>
              </a:rPr>
              <a:t></a:t>
            </a:r>
          </a:p>
          <a:p>
            <a:pPr>
              <a:buNone/>
            </a:pPr>
            <a:endParaRPr lang="en-US" dirty="0">
              <a:sym typeface="Wingdings" panose="05000000000000000000" pitchFamily="2" charset="2"/>
            </a:endParaRPr>
          </a:p>
          <a:p>
            <a:pPr>
              <a:buNone/>
            </a:pPr>
            <a:r>
              <a:rPr lang="en-US" dirty="0">
                <a:sym typeface="Wingdings" panose="05000000000000000000" pitchFamily="2" charset="2"/>
              </a:rPr>
              <a:t>This is not a masterclass in agent-building, so I don’t want to go too deep into topics, but this is equally important:</a:t>
            </a:r>
          </a:p>
          <a:p>
            <a:pPr>
              <a:buNone/>
            </a:pPr>
            <a:r>
              <a:rPr lang="en-US" dirty="0"/>
              <a:t>We’ve seen how orchestration, general knowledge, and web search affect the AI brain.</a:t>
            </a:r>
            <a:br>
              <a:rPr lang="en-US" dirty="0"/>
            </a:br>
            <a:r>
              <a:rPr lang="en-US" dirty="0"/>
              <a:t>But most of the day-to-day behavior of your Copilot lives in the </a:t>
            </a:r>
            <a:r>
              <a:rPr lang="en-US" b="1" dirty="0"/>
              <a:t>Topics tab.</a:t>
            </a:r>
            <a:r>
              <a:rPr lang="en-US" dirty="0"/>
              <a:t> That’s where the structure happens. That’s where the logic lives.</a:t>
            </a:r>
            <a:br>
              <a:rPr lang="en-US" dirty="0"/>
            </a:br>
            <a:br>
              <a:rPr lang="en-US" dirty="0"/>
            </a:br>
            <a:r>
              <a:rPr lang="en-US" dirty="0"/>
              <a:t>So you need to check and define those topics, like the Conversation Start, escalation and especially the fallback topic. [click]</a:t>
            </a:r>
          </a:p>
          <a:p>
            <a:pPr>
              <a:buNone/>
            </a:pPr>
            <a:endParaRPr lang="en-US" dirty="0">
              <a:sym typeface="Wingdings" panose="05000000000000000000" pitchFamily="2" charset="2"/>
            </a:endParaRPr>
          </a:p>
          <a:p>
            <a:pPr>
              <a:buNone/>
            </a:pPr>
            <a:r>
              <a:rPr lang="en-US" dirty="0">
                <a:sym typeface="Wingdings" panose="05000000000000000000" pitchFamily="2" charset="2"/>
              </a:rPr>
              <a:t>This is the default fallback setup – when the agent doesn’t understand, it replies with “I’m sorry, I’m not sure how to help with that” – but if it already replied like that three times, it redirects into the “Escalate” topic. So you’re not trapped in an </a:t>
            </a:r>
            <a:r>
              <a:rPr lang="en-US" dirty="0" err="1">
                <a:sym typeface="Wingdings" panose="05000000000000000000" pitchFamily="2" charset="2"/>
              </a:rPr>
              <a:t>infitiny</a:t>
            </a:r>
            <a:r>
              <a:rPr lang="en-US" dirty="0">
                <a:sym typeface="Wingdings" panose="05000000000000000000" pitchFamily="2" charset="2"/>
              </a:rPr>
              <a:t>-“I don’t understand” loop. </a:t>
            </a:r>
          </a:p>
          <a:p>
            <a:pPr>
              <a:buNone/>
            </a:pPr>
            <a:endParaRPr lang="en-US" dirty="0">
              <a:sym typeface="Wingdings" panose="05000000000000000000" pitchFamily="2" charset="2"/>
            </a:endParaRPr>
          </a:p>
          <a:p>
            <a:pPr>
              <a:buNone/>
            </a:pPr>
            <a:r>
              <a:rPr lang="en-US" dirty="0">
                <a:sym typeface="Wingdings" panose="05000000000000000000" pitchFamily="2" charset="2"/>
              </a:rPr>
              <a:t>You can also define a topic of blocked content, to really enforce, which topics must not be included in the chat.</a:t>
            </a:r>
          </a:p>
          <a:p>
            <a:pPr>
              <a:buNone/>
            </a:pPr>
            <a:endParaRPr lang="en-US" dirty="0"/>
          </a:p>
          <a:p>
            <a:endParaRPr lang="en-US" dirty="0"/>
          </a:p>
        </p:txBody>
      </p:sp>
      <p:sp>
        <p:nvSpPr>
          <p:cNvPr id="4" name="Slide Number Placeholder 3">
            <a:extLst>
              <a:ext uri="{FF2B5EF4-FFF2-40B4-BE49-F238E27FC236}">
                <a16:creationId xmlns:a16="http://schemas.microsoft.com/office/drawing/2014/main" id="{0DBA0CB7-46A1-24D6-DC60-7BF415B13B58}"/>
              </a:ext>
            </a:extLst>
          </p:cNvPr>
          <p:cNvSpPr>
            <a:spLocks noGrp="1"/>
          </p:cNvSpPr>
          <p:nvPr>
            <p:ph type="sldNum" sz="quarter" idx="5"/>
          </p:nvPr>
        </p:nvSpPr>
        <p:spPr/>
        <p:txBody>
          <a:bodyPr/>
          <a:lstStyle/>
          <a:p>
            <a:fld id="{705280D0-C934-4A07-AAE2-2432A59F583B}" type="slidenum">
              <a:rPr lang="en-DE" smtClean="0"/>
              <a:t>23</a:t>
            </a:fld>
            <a:endParaRPr lang="en-DE"/>
          </a:p>
        </p:txBody>
      </p:sp>
    </p:spTree>
    <p:extLst>
      <p:ext uri="{BB962C8B-B14F-4D97-AF65-F5344CB8AC3E}">
        <p14:creationId xmlns:p14="http://schemas.microsoft.com/office/powerpoint/2010/main" val="3999442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0806F-AB62-6CF2-ABFC-8A9F1C1CF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268BA-4A76-E07D-D5B8-6130EFB73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51994-3D5F-E700-9E25-3B27D98D22E9}"/>
              </a:ext>
            </a:extLst>
          </p:cNvPr>
          <p:cNvSpPr>
            <a:spLocks noGrp="1"/>
          </p:cNvSpPr>
          <p:nvPr>
            <p:ph type="body" idx="1"/>
          </p:nvPr>
        </p:nvSpPr>
        <p:spPr/>
        <p:txBody>
          <a:bodyPr/>
          <a:lstStyle/>
          <a:p>
            <a:pPr>
              <a:buNone/>
            </a:pPr>
            <a:r>
              <a:rPr lang="en-US" dirty="0"/>
              <a:t>And now, of course, one of my </a:t>
            </a:r>
            <a:r>
              <a:rPr lang="en-US" dirty="0" err="1"/>
              <a:t>favourite</a:t>
            </a:r>
            <a:r>
              <a:rPr lang="en-US" dirty="0"/>
              <a:t> topics that is important for building responsible agents with Copilot Studio…..</a:t>
            </a:r>
          </a:p>
          <a:p>
            <a:pPr>
              <a:buNone/>
            </a:pPr>
            <a:endParaRPr lang="en-US" dirty="0"/>
          </a:p>
          <a:p>
            <a:pPr>
              <a:buNone/>
            </a:pPr>
            <a:r>
              <a:rPr lang="en-US" dirty="0"/>
              <a:t>Documentation</a:t>
            </a:r>
          </a:p>
          <a:p>
            <a:pPr>
              <a:buNone/>
            </a:pPr>
            <a:endParaRPr lang="en-US" dirty="0"/>
          </a:p>
          <a:p>
            <a:pPr>
              <a:buNone/>
            </a:pPr>
            <a:r>
              <a:rPr lang="en-US" dirty="0"/>
              <a:t>✅ </a:t>
            </a:r>
            <a:r>
              <a:rPr lang="en-US" b="1" dirty="0"/>
              <a:t>Clarity for others</a:t>
            </a:r>
            <a:endParaRPr lang="en-US" dirty="0"/>
          </a:p>
          <a:p>
            <a:pPr>
              <a:buNone/>
            </a:pPr>
            <a:r>
              <a:rPr lang="en-US" dirty="0"/>
              <a:t>So your teammates (and future you) know what the bot does, why it was built that way, and what not to touch.</a:t>
            </a:r>
          </a:p>
          <a:p>
            <a:pPr>
              <a:buNone/>
            </a:pPr>
            <a:r>
              <a:rPr lang="en-US" dirty="0"/>
              <a:t>🛡 </a:t>
            </a:r>
            <a:r>
              <a:rPr lang="en-US" b="1" dirty="0"/>
              <a:t>Accountability &amp; auditability</a:t>
            </a:r>
            <a:endParaRPr lang="en-US" dirty="0"/>
          </a:p>
          <a:p>
            <a:pPr>
              <a:buNone/>
            </a:pPr>
            <a:r>
              <a:rPr lang="en-US" dirty="0"/>
              <a:t>In regulated environments, you need to prove what your bot knows, what it can say, and what decisions it’s allowed to make.</a:t>
            </a:r>
          </a:p>
          <a:p>
            <a:pPr>
              <a:buNone/>
            </a:pPr>
            <a:r>
              <a:rPr lang="en-US" dirty="0"/>
              <a:t>🔄 </a:t>
            </a:r>
            <a:r>
              <a:rPr lang="en-US" b="1" dirty="0"/>
              <a:t>Continuous improvement</a:t>
            </a:r>
            <a:endParaRPr lang="en-US" dirty="0"/>
          </a:p>
          <a:p>
            <a:pPr>
              <a:buNone/>
            </a:pPr>
            <a:r>
              <a:rPr lang="en-US" dirty="0"/>
              <a:t>Good docs make it easy to review, test, and refine topics and logic — especially after user feedback or transcript reviews.</a:t>
            </a:r>
          </a:p>
          <a:p>
            <a:pPr>
              <a:buNone/>
            </a:pPr>
            <a:r>
              <a:rPr lang="en-US" dirty="0"/>
              <a:t>🚦 </a:t>
            </a:r>
            <a:r>
              <a:rPr lang="en-US" b="1" dirty="0"/>
              <a:t>Risk awareness</a:t>
            </a:r>
            <a:endParaRPr lang="en-US" dirty="0"/>
          </a:p>
          <a:p>
            <a:pPr>
              <a:buNone/>
            </a:pPr>
            <a:r>
              <a:rPr lang="en-US" dirty="0"/>
              <a:t>A clear list of connected data sources, blocked topics, and fallback logic helps prevent unwanted surprises and hallucinations.</a:t>
            </a:r>
          </a:p>
          <a:p>
            <a:pPr>
              <a:buNone/>
            </a:pPr>
            <a:r>
              <a:rPr lang="en-US" dirty="0"/>
              <a:t>💡 </a:t>
            </a:r>
            <a:r>
              <a:rPr lang="en-US" b="1" dirty="0"/>
              <a:t>Knowledge sharing</a:t>
            </a:r>
            <a:endParaRPr lang="en-US" dirty="0"/>
          </a:p>
          <a:p>
            <a:r>
              <a:rPr lang="en-US" dirty="0"/>
              <a:t>Documenting lessons learned and design choices helps build a governance-aware maker culture and speeds up future development.</a:t>
            </a:r>
          </a:p>
          <a:p>
            <a:pPr>
              <a:buNone/>
            </a:pPr>
            <a:endParaRPr lang="en-US" dirty="0"/>
          </a:p>
        </p:txBody>
      </p:sp>
      <p:sp>
        <p:nvSpPr>
          <p:cNvPr id="4" name="Slide Number Placeholder 3">
            <a:extLst>
              <a:ext uri="{FF2B5EF4-FFF2-40B4-BE49-F238E27FC236}">
                <a16:creationId xmlns:a16="http://schemas.microsoft.com/office/drawing/2014/main" id="{5873F51A-849E-E5C3-3192-4E192948FFF4}"/>
              </a:ext>
            </a:extLst>
          </p:cNvPr>
          <p:cNvSpPr>
            <a:spLocks noGrp="1"/>
          </p:cNvSpPr>
          <p:nvPr>
            <p:ph type="sldNum" sz="quarter" idx="5"/>
          </p:nvPr>
        </p:nvSpPr>
        <p:spPr/>
        <p:txBody>
          <a:bodyPr/>
          <a:lstStyle/>
          <a:p>
            <a:fld id="{705280D0-C934-4A07-AAE2-2432A59F583B}" type="slidenum">
              <a:rPr lang="en-DE" smtClean="0"/>
              <a:t>24</a:t>
            </a:fld>
            <a:endParaRPr lang="en-DE"/>
          </a:p>
        </p:txBody>
      </p:sp>
    </p:spTree>
    <p:extLst>
      <p:ext uri="{BB962C8B-B14F-4D97-AF65-F5344CB8AC3E}">
        <p14:creationId xmlns:p14="http://schemas.microsoft.com/office/powerpoint/2010/main" val="1652000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“Responsible AI doesn’t stop at publishing the Copilot.</a:t>
            </a:r>
            <a:br>
              <a:rPr lang="en-US" dirty="0"/>
            </a:br>
            <a:r>
              <a:rPr lang="en-US" dirty="0"/>
              <a:t>It also means helping people </a:t>
            </a:r>
            <a:r>
              <a:rPr lang="en-US" i="1" dirty="0"/>
              <a:t>use</a:t>
            </a:r>
            <a:r>
              <a:rPr lang="en-US" dirty="0"/>
              <a:t> it in a way that makes sense — without frustration, confusion, or unintended outcomes.</a:t>
            </a:r>
          </a:p>
          <a:p>
            <a:r>
              <a:rPr lang="en-US" dirty="0"/>
              <a:t>That’s why I’ve included a short guide: </a:t>
            </a:r>
            <a:r>
              <a:rPr lang="en-US" i="1" dirty="0"/>
              <a:t>Talk to me like a prompt engineer - </a:t>
            </a:r>
            <a:r>
              <a:rPr lang="en-US" dirty="0"/>
              <a:t>Because even the best agent needs a good question.”</a:t>
            </a:r>
          </a:p>
          <a:p>
            <a:endParaRPr lang="en-US" dirty="0"/>
          </a:p>
          <a:p>
            <a:endParaRPr lang="en-US" dirty="0"/>
          </a:p>
          <a:p>
            <a:r>
              <a:rPr lang="en-US" dirty="0"/>
              <a:t>I assume you all know the general </a:t>
            </a:r>
            <a:r>
              <a:rPr lang="en-US" dirty="0" err="1"/>
              <a:t>tipps</a:t>
            </a:r>
            <a:r>
              <a:rPr lang="en-US" dirty="0"/>
              <a:t> and tricks from Microsoft, right? Specify your goal, give context, communicate your expectations and define your source. Those are good, but I usually use different ones, so let’s see how I usually write my prompts:</a:t>
            </a:r>
          </a:p>
          <a:p>
            <a:endParaRPr lang="en-US" dirty="0"/>
          </a:p>
          <a:p>
            <a:r>
              <a:rPr lang="en-US" dirty="0"/>
              <a:t>Set the context like a movie director - </a:t>
            </a:r>
            <a:r>
              <a:rPr lang="en-US" sz="1200" dirty="0">
                <a:solidFill>
                  <a:srgbClr val="CFD856"/>
                </a:solidFill>
              </a:rPr>
              <a:t>Don’t just ask a question – cast the AI in a role and set the stakes:</a:t>
            </a:r>
            <a:endParaRPr lang="en-US" dirty="0"/>
          </a:p>
          <a:p>
            <a:r>
              <a:rPr lang="en-US" dirty="0"/>
              <a:t>Why it works: The more vivid the context, the better the AI performs. Treat it like giving a role in a play — not just shouting into the void.</a:t>
            </a:r>
          </a:p>
          <a:p>
            <a:endParaRPr lang="en-US" dirty="0"/>
          </a:p>
          <a:p>
            <a:r>
              <a:rPr lang="en-US" dirty="0"/>
              <a:t>Add pressure: It can often improve factual quality.</a:t>
            </a:r>
          </a:p>
          <a:p>
            <a:endParaRPr lang="en-US" dirty="0"/>
          </a:p>
          <a:p>
            <a:r>
              <a:rPr lang="en-US" dirty="0"/>
              <a:t>Say what not to do: It’s weird, but if you forbid the AI’s mind to wander off, it often works quite good.</a:t>
            </a:r>
            <a:endParaRPr lang="en-DE" dirty="0"/>
          </a:p>
        </p:txBody>
      </p:sp>
      <p:sp>
        <p:nvSpPr>
          <p:cNvPr id="4" name="Slide Number Placeholder 3"/>
          <p:cNvSpPr>
            <a:spLocks noGrp="1"/>
          </p:cNvSpPr>
          <p:nvPr>
            <p:ph type="sldNum" sz="quarter" idx="5"/>
          </p:nvPr>
        </p:nvSpPr>
        <p:spPr/>
        <p:txBody>
          <a:bodyPr/>
          <a:lstStyle/>
          <a:p>
            <a:fld id="{705280D0-C934-4A07-AAE2-2432A59F583B}" type="slidenum">
              <a:rPr lang="en-DE" smtClean="0"/>
              <a:t>25</a:t>
            </a:fld>
            <a:endParaRPr lang="en-DE"/>
          </a:p>
        </p:txBody>
      </p:sp>
    </p:spTree>
    <p:extLst>
      <p:ext uri="{BB962C8B-B14F-4D97-AF65-F5344CB8AC3E}">
        <p14:creationId xmlns:p14="http://schemas.microsoft.com/office/powerpoint/2010/main" val="32145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 started this session with some of the worst-case scenarios of AI — from hallucinations to manipulation.</a:t>
            </a:r>
            <a:br>
              <a:rPr lang="en-US" dirty="0"/>
            </a:br>
            <a:endParaRPr lang="en-US" dirty="0"/>
          </a:p>
          <a:p>
            <a:pPr>
              <a:buNone/>
            </a:pPr>
            <a:r>
              <a:rPr lang="en-US" dirty="0"/>
              <a:t>Then we looked at what it actually means to build </a:t>
            </a:r>
            <a:r>
              <a:rPr lang="en-US" i="1" dirty="0"/>
              <a:t>responsible agents</a:t>
            </a:r>
            <a:r>
              <a:rPr lang="en-US" dirty="0"/>
              <a:t> — and how it’s not just about scary headlines or vague ethics panels.</a:t>
            </a:r>
            <a:br>
              <a:rPr lang="en-US" dirty="0"/>
            </a:br>
            <a:endParaRPr lang="en-US" dirty="0"/>
          </a:p>
          <a:p>
            <a:pPr>
              <a:buNone/>
            </a:pPr>
            <a:r>
              <a:rPr lang="en-US" dirty="0"/>
              <a:t>It’s about settings. It’s about choices. It’s about how we build, guide, and use these tools in the real world — right now.</a:t>
            </a:r>
            <a:br>
              <a:rPr lang="en-US" dirty="0"/>
            </a:br>
            <a:endParaRPr lang="en-US" dirty="0"/>
          </a:p>
          <a:p>
            <a:pPr>
              <a:buNone/>
            </a:pPr>
            <a:r>
              <a:rPr lang="en-US" dirty="0"/>
              <a:t>And if open-source has taught us anything, it’s this:</a:t>
            </a:r>
            <a:br>
              <a:rPr lang="en-US" dirty="0"/>
            </a:br>
            <a:r>
              <a:rPr lang="en-US" b="1" dirty="0"/>
              <a:t>You don’t need permission to make change.</a:t>
            </a:r>
            <a:br>
              <a:rPr lang="en-US" b="1" dirty="0"/>
            </a:br>
            <a:endParaRPr lang="en-US" dirty="0"/>
          </a:p>
          <a:p>
            <a:pPr>
              <a:buNone/>
            </a:pPr>
            <a:r>
              <a:rPr lang="en-US" dirty="0"/>
              <a:t>The way we design and document our agents, the way we prompt them, the way we review their impact — that’s how we shape the future of AI in our organizations.</a:t>
            </a:r>
            <a:br>
              <a:rPr lang="en-US" dirty="0"/>
            </a:br>
            <a:r>
              <a:rPr lang="en-US" dirty="0"/>
              <a:t>‘</a:t>
            </a:r>
          </a:p>
          <a:p>
            <a:r>
              <a:rPr lang="en-US" dirty="0"/>
              <a:t>We are no longer just users of AI.</a:t>
            </a:r>
            <a:br>
              <a:rPr lang="en-US" dirty="0"/>
            </a:br>
            <a:r>
              <a:rPr lang="en-US" dirty="0"/>
              <a:t>We’re co-authors. Co-creators.</a:t>
            </a:r>
            <a:br>
              <a:rPr lang="en-US" dirty="0"/>
            </a:br>
            <a:r>
              <a:rPr lang="en-US" dirty="0"/>
              <a:t>And whether we like it or not — co-responsible.”</a:t>
            </a:r>
          </a:p>
          <a:p>
            <a:endParaRPr lang="en-DE" dirty="0"/>
          </a:p>
        </p:txBody>
      </p:sp>
      <p:sp>
        <p:nvSpPr>
          <p:cNvPr id="4" name="Slide Number Placeholder 3"/>
          <p:cNvSpPr>
            <a:spLocks noGrp="1"/>
          </p:cNvSpPr>
          <p:nvPr>
            <p:ph type="sldNum" sz="quarter" idx="5"/>
          </p:nvPr>
        </p:nvSpPr>
        <p:spPr/>
        <p:txBody>
          <a:bodyPr/>
          <a:lstStyle/>
          <a:p>
            <a:fld id="{705280D0-C934-4A07-AAE2-2432A59F583B}" type="slidenum">
              <a:rPr lang="en-DE" smtClean="0"/>
              <a:t>26</a:t>
            </a:fld>
            <a:endParaRPr lang="en-DE"/>
          </a:p>
        </p:txBody>
      </p:sp>
    </p:spTree>
    <p:extLst>
      <p:ext uri="{BB962C8B-B14F-4D97-AF65-F5344CB8AC3E}">
        <p14:creationId xmlns:p14="http://schemas.microsoft.com/office/powerpoint/2010/main" val="2560842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E9323-13A8-462E-9227-674B57071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51542-CA18-FA77-5F4A-B84FE9907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716F1-AEC9-F15E-B42E-2C95F61B24C6}"/>
              </a:ext>
            </a:extLst>
          </p:cNvPr>
          <p:cNvSpPr>
            <a:spLocks noGrp="1"/>
          </p:cNvSpPr>
          <p:nvPr>
            <p:ph type="body" idx="1"/>
          </p:nvPr>
        </p:nvSpPr>
        <p:spPr/>
        <p:txBody>
          <a:bodyPr/>
          <a:lstStyle/>
          <a:p>
            <a:pPr>
              <a:buNone/>
            </a:pPr>
            <a:r>
              <a:rPr lang="en-US" dirty="0"/>
              <a:t>We started this session with some of the worst-case scenarios of AI — from hallucinations to manipulation.</a:t>
            </a:r>
            <a:br>
              <a:rPr lang="en-US" dirty="0"/>
            </a:br>
            <a:endParaRPr lang="en-US" dirty="0"/>
          </a:p>
          <a:p>
            <a:pPr>
              <a:buNone/>
            </a:pPr>
            <a:r>
              <a:rPr lang="en-US" dirty="0"/>
              <a:t>Then we looked at what it actually means to build </a:t>
            </a:r>
            <a:r>
              <a:rPr lang="en-US" i="1" dirty="0"/>
              <a:t>responsible agents</a:t>
            </a:r>
            <a:r>
              <a:rPr lang="en-US" dirty="0"/>
              <a:t> — and how it’s not just about scary headlines or vague ethics panels.</a:t>
            </a:r>
            <a:br>
              <a:rPr lang="en-US" dirty="0"/>
            </a:br>
            <a:endParaRPr lang="en-US" dirty="0"/>
          </a:p>
          <a:p>
            <a:pPr>
              <a:buNone/>
            </a:pPr>
            <a:r>
              <a:rPr lang="en-US" dirty="0"/>
              <a:t>It’s about settings. It’s about choices. It’s about how we build, guide, and use these tools in the real world — right now.</a:t>
            </a:r>
            <a:br>
              <a:rPr lang="en-US" dirty="0"/>
            </a:br>
            <a:endParaRPr lang="en-US" dirty="0"/>
          </a:p>
          <a:p>
            <a:pPr>
              <a:buNone/>
            </a:pPr>
            <a:r>
              <a:rPr lang="en-US" dirty="0"/>
              <a:t>And if open-source has taught us anything, it’s this:</a:t>
            </a:r>
            <a:br>
              <a:rPr lang="en-US" dirty="0"/>
            </a:br>
            <a:r>
              <a:rPr lang="en-US" b="1" dirty="0"/>
              <a:t>You don’t need permission to make change.</a:t>
            </a:r>
            <a:br>
              <a:rPr lang="en-US" b="1" dirty="0"/>
            </a:br>
            <a:endParaRPr lang="en-US" dirty="0"/>
          </a:p>
          <a:p>
            <a:pPr>
              <a:buNone/>
            </a:pPr>
            <a:r>
              <a:rPr lang="en-US" dirty="0"/>
              <a:t>The way we design and document our agents, the way we prompt them, the way we review their impact — that’s how we shape the future of AI in our organizations.</a:t>
            </a:r>
            <a:br>
              <a:rPr lang="en-US" dirty="0"/>
            </a:br>
            <a:r>
              <a:rPr lang="en-US" dirty="0"/>
              <a:t>‘</a:t>
            </a:r>
          </a:p>
          <a:p>
            <a:r>
              <a:rPr lang="en-US" dirty="0"/>
              <a:t>We are no longer just users of AI.</a:t>
            </a:r>
            <a:br>
              <a:rPr lang="en-US" dirty="0"/>
            </a:br>
            <a:r>
              <a:rPr lang="en-US" dirty="0"/>
              <a:t>We’re co-authors. Co-creators.</a:t>
            </a:r>
            <a:br>
              <a:rPr lang="en-US" dirty="0"/>
            </a:br>
            <a:r>
              <a:rPr lang="en-US" dirty="0"/>
              <a:t>And whether we like it or not — co-responsible.”</a:t>
            </a:r>
          </a:p>
          <a:p>
            <a:endParaRPr lang="en-DE" dirty="0"/>
          </a:p>
        </p:txBody>
      </p:sp>
      <p:sp>
        <p:nvSpPr>
          <p:cNvPr id="4" name="Slide Number Placeholder 3">
            <a:extLst>
              <a:ext uri="{FF2B5EF4-FFF2-40B4-BE49-F238E27FC236}">
                <a16:creationId xmlns:a16="http://schemas.microsoft.com/office/drawing/2014/main" id="{A030CC9D-36F2-EF9A-2C4B-FA337C484248}"/>
              </a:ext>
            </a:extLst>
          </p:cNvPr>
          <p:cNvSpPr>
            <a:spLocks noGrp="1"/>
          </p:cNvSpPr>
          <p:nvPr>
            <p:ph type="sldNum" sz="quarter" idx="5"/>
          </p:nvPr>
        </p:nvSpPr>
        <p:spPr/>
        <p:txBody>
          <a:bodyPr/>
          <a:lstStyle/>
          <a:p>
            <a:fld id="{705280D0-C934-4A07-AAE2-2432A59F583B}" type="slidenum">
              <a:rPr lang="en-DE" smtClean="0"/>
              <a:t>27</a:t>
            </a:fld>
            <a:endParaRPr lang="en-DE"/>
          </a:p>
        </p:txBody>
      </p:sp>
    </p:spTree>
    <p:extLst>
      <p:ext uri="{BB962C8B-B14F-4D97-AF65-F5344CB8AC3E}">
        <p14:creationId xmlns:p14="http://schemas.microsoft.com/office/powerpoint/2010/main" val="112020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is the future!</a:t>
            </a:r>
          </a:p>
          <a:p>
            <a:r>
              <a:rPr lang="en-GB" dirty="0"/>
              <a:t>It will change everything. It’s faster, smarter, more efficient and it will revolutionize our workplace. Even our families, no our whole </a:t>
            </a:r>
            <a:r>
              <a:rPr lang="en-GB" dirty="0" err="1"/>
              <a:t>lifes</a:t>
            </a:r>
            <a:r>
              <a:rPr lang="en-GB" dirty="0"/>
              <a:t>. Right? That is something that we almost hear on a weekly, if not daily basis, right? </a:t>
            </a:r>
          </a:p>
          <a:p>
            <a:endParaRPr lang="en-GB" dirty="0"/>
          </a:p>
          <a:p>
            <a:r>
              <a:rPr lang="en-GB" dirty="0"/>
              <a:t>Does everyone agree? No? Well let’s check what the internet says about this….</a:t>
            </a:r>
            <a:endParaRPr lang="en-DE" dirty="0"/>
          </a:p>
        </p:txBody>
      </p:sp>
      <p:sp>
        <p:nvSpPr>
          <p:cNvPr id="4" name="Slide Number Placeholder 3"/>
          <p:cNvSpPr>
            <a:spLocks noGrp="1"/>
          </p:cNvSpPr>
          <p:nvPr>
            <p:ph type="sldNum" sz="quarter" idx="5"/>
          </p:nvPr>
        </p:nvSpPr>
        <p:spPr/>
        <p:txBody>
          <a:bodyPr/>
          <a:lstStyle/>
          <a:p>
            <a:fld id="{705280D0-C934-4A07-AAE2-2432A59F583B}" type="slidenum">
              <a:rPr lang="en-DE" smtClean="0"/>
              <a:t>4</a:t>
            </a:fld>
            <a:endParaRPr lang="en-DE"/>
          </a:p>
        </p:txBody>
      </p:sp>
    </p:spTree>
    <p:extLst>
      <p:ext uri="{BB962C8B-B14F-4D97-AF65-F5344CB8AC3E}">
        <p14:creationId xmlns:p14="http://schemas.microsoft.com/office/powerpoint/2010/main" val="54476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2FAF6-CFCD-989F-6390-BD955BE8F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C9AEA-5622-8337-77C0-98621AE4C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12A75-1021-160C-0834-6D8DAB19BA60}"/>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AB78E29B-6AC0-04A2-1681-5CED7EB96C0D}"/>
              </a:ext>
            </a:extLst>
          </p:cNvPr>
          <p:cNvSpPr>
            <a:spLocks noGrp="1"/>
          </p:cNvSpPr>
          <p:nvPr>
            <p:ph type="sldNum" sz="quarter" idx="5"/>
          </p:nvPr>
        </p:nvSpPr>
        <p:spPr/>
        <p:txBody>
          <a:bodyPr/>
          <a:lstStyle/>
          <a:p>
            <a:fld id="{705280D0-C934-4A07-AAE2-2432A59F583B}" type="slidenum">
              <a:rPr lang="en-DE" smtClean="0"/>
              <a:t>5</a:t>
            </a:fld>
            <a:endParaRPr lang="en-DE"/>
          </a:p>
        </p:txBody>
      </p:sp>
    </p:spTree>
    <p:extLst>
      <p:ext uri="{BB962C8B-B14F-4D97-AF65-F5344CB8AC3E}">
        <p14:creationId xmlns:p14="http://schemas.microsoft.com/office/powerpoint/2010/main" val="88785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like AI is going to shape the future, huh? </a:t>
            </a:r>
          </a:p>
          <a:p>
            <a:endParaRPr lang="en-US" dirty="0"/>
          </a:p>
          <a:p>
            <a:r>
              <a:rPr lang="en-US" dirty="0"/>
              <a:t>But, we’ve entered the ‘everything needs AI’ phase. Companies are slapping AI onto microwaves, to-do lists, and yes—pet feeders. There’s an AI powered bowl for dogs.</a:t>
            </a:r>
          </a:p>
          <a:p>
            <a:endParaRPr lang="en-US" dirty="0"/>
          </a:p>
          <a:p>
            <a:r>
              <a:rPr lang="en-US" dirty="0"/>
              <a:t>It’s like we discovered fire, and now we’re trying to use it to toast everything—including the salad. We don’t quite know what we’re doing, so we’re still playing around, trying to figure out how to use it. And on the way we come up with ridiculous ideas.</a:t>
            </a:r>
          </a:p>
          <a:p>
            <a:endParaRPr lang="en-US" dirty="0"/>
          </a:p>
          <a:p>
            <a:r>
              <a:rPr lang="en-US" dirty="0"/>
              <a:t>Let’s have a look.</a:t>
            </a:r>
          </a:p>
        </p:txBody>
      </p:sp>
      <p:sp>
        <p:nvSpPr>
          <p:cNvPr id="4" name="Slide Number Placeholder 3"/>
          <p:cNvSpPr>
            <a:spLocks noGrp="1"/>
          </p:cNvSpPr>
          <p:nvPr>
            <p:ph type="sldNum" sz="quarter" idx="5"/>
          </p:nvPr>
        </p:nvSpPr>
        <p:spPr/>
        <p:txBody>
          <a:bodyPr/>
          <a:lstStyle/>
          <a:p>
            <a:fld id="{705280D0-C934-4A07-AAE2-2432A59F583B}" type="slidenum">
              <a:rPr lang="en-DE" smtClean="0"/>
              <a:t>6</a:t>
            </a:fld>
            <a:endParaRPr lang="en-DE"/>
          </a:p>
        </p:txBody>
      </p:sp>
    </p:spTree>
    <p:extLst>
      <p:ext uri="{BB962C8B-B14F-4D97-AF65-F5344CB8AC3E}">
        <p14:creationId xmlns:p14="http://schemas.microsoft.com/office/powerpoint/2010/main" val="251692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244B5-FEAB-F671-19B8-C87E9B9D9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89267-986B-BC7F-668D-148BD945D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0E94B-072F-F4B1-D16F-7F4B5D4CE050}"/>
              </a:ext>
            </a:extLst>
          </p:cNvPr>
          <p:cNvSpPr>
            <a:spLocks noGrp="1"/>
          </p:cNvSpPr>
          <p:nvPr>
            <p:ph type="body" idx="1"/>
          </p:nvPr>
        </p:nvSpPr>
        <p:spPr/>
        <p:txBody>
          <a:bodyPr/>
          <a:lstStyle/>
          <a:p>
            <a:r>
              <a:rPr lang="en-US" dirty="0"/>
              <a:t>And you know what? Most of those </a:t>
            </a:r>
            <a:r>
              <a:rPr lang="en-US" dirty="0" err="1"/>
              <a:t>usecases</a:t>
            </a:r>
            <a:r>
              <a:rPr lang="en-US" dirty="0"/>
              <a:t> aren’t even using AI. </a:t>
            </a:r>
            <a:endParaRPr lang="en-DE" dirty="0"/>
          </a:p>
        </p:txBody>
      </p:sp>
      <p:sp>
        <p:nvSpPr>
          <p:cNvPr id="4" name="Slide Number Placeholder 3">
            <a:extLst>
              <a:ext uri="{FF2B5EF4-FFF2-40B4-BE49-F238E27FC236}">
                <a16:creationId xmlns:a16="http://schemas.microsoft.com/office/drawing/2014/main" id="{3DB3959D-DC04-0B8C-F3F1-E73B881CCB88}"/>
              </a:ext>
            </a:extLst>
          </p:cNvPr>
          <p:cNvSpPr>
            <a:spLocks noGrp="1"/>
          </p:cNvSpPr>
          <p:nvPr>
            <p:ph type="sldNum" sz="quarter" idx="5"/>
          </p:nvPr>
        </p:nvSpPr>
        <p:spPr/>
        <p:txBody>
          <a:bodyPr/>
          <a:lstStyle/>
          <a:p>
            <a:fld id="{705280D0-C934-4A07-AAE2-2432A59F583B}" type="slidenum">
              <a:rPr lang="en-DE" smtClean="0"/>
              <a:t>7</a:t>
            </a:fld>
            <a:endParaRPr lang="en-DE"/>
          </a:p>
        </p:txBody>
      </p:sp>
    </p:spTree>
    <p:extLst>
      <p:ext uri="{BB962C8B-B14F-4D97-AF65-F5344CB8AC3E}">
        <p14:creationId xmlns:p14="http://schemas.microsoft.com/office/powerpoint/2010/main" val="12417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11B9-50D9-5316-2CB4-9BFB58A1A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58CC9-E9A6-DE4F-82AB-3A5508537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855A1-5BD1-FD22-300E-77D8F7C49DC2}"/>
              </a:ext>
            </a:extLst>
          </p:cNvPr>
          <p:cNvSpPr>
            <a:spLocks noGrp="1"/>
          </p:cNvSpPr>
          <p:nvPr>
            <p:ph type="body" idx="1"/>
          </p:nvPr>
        </p:nvSpPr>
        <p:spPr/>
        <p:txBody>
          <a:bodyPr/>
          <a:lstStyle/>
          <a:p>
            <a:pPr>
              <a:buNone/>
            </a:pPr>
            <a:r>
              <a:rPr lang="en-US" i="1" dirty="0"/>
              <a:t>At the beginning of the year, Donar Sarkar told something that stuck with me: a lot of what we call ‘AI’ today… is really just sparkling automation. And I love that term.” [click]</a:t>
            </a:r>
            <a:endParaRPr lang="en-US" dirty="0"/>
          </a:p>
          <a:p>
            <a:pPr>
              <a:buNone/>
            </a:pPr>
            <a:r>
              <a:rPr lang="en-US" i="1" dirty="0"/>
              <a:t>Think of it like this: Not every sparkling wine is champagne. Only the one that comes from the Champagne region of France, made in a very specific way, can carry that name.</a:t>
            </a:r>
            <a:endParaRPr lang="en-US" dirty="0"/>
          </a:p>
          <a:p>
            <a:pPr>
              <a:buNone/>
            </a:pPr>
            <a:r>
              <a:rPr lang="en-US" i="1" dirty="0"/>
              <a:t>The rest? Still bubbly, still fun—but technically, not champagne.</a:t>
            </a:r>
            <a:endParaRPr lang="en-US" dirty="0"/>
          </a:p>
          <a:p>
            <a:pPr>
              <a:buNone/>
            </a:pPr>
            <a:r>
              <a:rPr lang="en-US" i="1" dirty="0"/>
              <a:t>It’s the same with AI. Just because something has an ‘AI’ label on the box doesn’t mean it’s really using artificial intelligence in any meaningful way. Most of it is just rule-based automation with glitter thrown on top. It automates decisions or sends alerts, but there’s no actual ‘intelligence’ behind it.</a:t>
            </a:r>
            <a:endParaRPr lang="en-US" dirty="0"/>
          </a:p>
          <a:p>
            <a:r>
              <a:rPr lang="en-US" i="1" dirty="0"/>
              <a:t>So next time you see a product claiming to use AI, ask yourself: Is this the real stuff… or just another bottle of sparkling automation?”</a:t>
            </a:r>
          </a:p>
          <a:p>
            <a:endParaRPr lang="en-US" i="1" dirty="0"/>
          </a:p>
          <a:p>
            <a:r>
              <a:rPr lang="en-US" i="1" dirty="0"/>
              <a:t>[click]</a:t>
            </a:r>
          </a:p>
          <a:p>
            <a:endParaRPr lang="en-US" i="1" dirty="0"/>
          </a:p>
          <a:p>
            <a:r>
              <a:rPr lang="en-US" i="0" dirty="0"/>
              <a:t>A good example is ChatGPT tasks. You can create re-occurring tasks to remind you of something, or give you a healthy cooking recipe every day. That is not AI, that is just fancy automation, nothing you can’t do with Power Automate</a:t>
            </a:r>
          </a:p>
        </p:txBody>
      </p:sp>
      <p:sp>
        <p:nvSpPr>
          <p:cNvPr id="4" name="Slide Number Placeholder 3">
            <a:extLst>
              <a:ext uri="{FF2B5EF4-FFF2-40B4-BE49-F238E27FC236}">
                <a16:creationId xmlns:a16="http://schemas.microsoft.com/office/drawing/2014/main" id="{CF30706F-2B06-76D1-3D17-E2FF3886F9A7}"/>
              </a:ext>
            </a:extLst>
          </p:cNvPr>
          <p:cNvSpPr>
            <a:spLocks noGrp="1"/>
          </p:cNvSpPr>
          <p:nvPr>
            <p:ph type="sldNum" sz="quarter" idx="5"/>
          </p:nvPr>
        </p:nvSpPr>
        <p:spPr/>
        <p:txBody>
          <a:bodyPr/>
          <a:lstStyle/>
          <a:p>
            <a:fld id="{705280D0-C934-4A07-AAE2-2432A59F583B}" type="slidenum">
              <a:rPr lang="en-DE" smtClean="0"/>
              <a:t>8</a:t>
            </a:fld>
            <a:endParaRPr lang="en-DE"/>
          </a:p>
        </p:txBody>
      </p:sp>
    </p:spTree>
    <p:extLst>
      <p:ext uri="{BB962C8B-B14F-4D97-AF65-F5344CB8AC3E}">
        <p14:creationId xmlns:p14="http://schemas.microsoft.com/office/powerpoint/2010/main" val="53323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B6E61-D76B-0C7F-9704-EBC1A9A9D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8EF6B-7E9B-0B9B-66B9-244F3589F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A3E5F-F628-B9A6-70EC-825CDD29E14C}"/>
              </a:ext>
            </a:extLst>
          </p:cNvPr>
          <p:cNvSpPr>
            <a:spLocks noGrp="1"/>
          </p:cNvSpPr>
          <p:nvPr>
            <p:ph type="body" idx="1"/>
          </p:nvPr>
        </p:nvSpPr>
        <p:spPr/>
        <p:txBody>
          <a:bodyPr/>
          <a:lstStyle/>
          <a:p>
            <a:pPr>
              <a:buNone/>
            </a:pPr>
            <a:r>
              <a:rPr lang="en-US" dirty="0"/>
              <a:t>“Okay, so we’ve seen the hype — AI that writes your emails, names your cat, maybe even schedules your entire life. But let’s take a step closer to reality.</a:t>
            </a:r>
          </a:p>
          <a:p>
            <a:pPr>
              <a:buNone/>
            </a:pPr>
            <a:r>
              <a:rPr lang="en-US" dirty="0"/>
              <a:t>Because when AI is rolled out without proper testing, context, or control, things can go sideways… fast.</a:t>
            </a:r>
          </a:p>
          <a:p>
            <a:pPr>
              <a:buNone/>
            </a:pPr>
            <a:endParaRPr lang="en-US" dirty="0"/>
          </a:p>
          <a:p>
            <a:pPr>
              <a:buNone/>
            </a:pPr>
            <a:r>
              <a:rPr lang="en-US" dirty="0"/>
              <a:t>One car dealership gave their chatbot too much freedom — and it offered to sell a brand-new SUV for one dollar. No guardrails. Just vibes.</a:t>
            </a:r>
          </a:p>
          <a:p>
            <a:pPr>
              <a:buNone/>
            </a:pPr>
            <a:endParaRPr lang="en-US" dirty="0"/>
          </a:p>
          <a:p>
            <a:pPr>
              <a:buNone/>
            </a:pPr>
            <a:r>
              <a:rPr lang="en-US" dirty="0"/>
              <a:t>A robot toy called </a:t>
            </a:r>
            <a:r>
              <a:rPr lang="en-US" i="1" dirty="0"/>
              <a:t>Moxie</a:t>
            </a:r>
            <a:r>
              <a:rPr lang="en-US" dirty="0"/>
              <a:t> was designed to help kids build emotional intelligence. But when the company behind it ran out of funding, the toy suddenly shut down. </a:t>
            </a:r>
          </a:p>
          <a:p>
            <a:pPr>
              <a:buNone/>
            </a:pPr>
            <a:r>
              <a:rPr lang="en-US" dirty="0"/>
              <a:t>The result? Heartbroken children and parents realizing that emotional bonds had been formed—with a device that didn’t even have a shutdown plan.</a:t>
            </a:r>
          </a:p>
          <a:p>
            <a:pPr>
              <a:buNone/>
            </a:pPr>
            <a:endParaRPr lang="en-US" dirty="0"/>
          </a:p>
          <a:p>
            <a:pPr>
              <a:buNone/>
            </a:pPr>
            <a:r>
              <a:rPr lang="en-US" dirty="0"/>
              <a:t>Microsoft’s AI chatbot Tay turned into a racist internet troll in less than 24 hours — because it learned from </a:t>
            </a:r>
            <a:r>
              <a:rPr lang="en-US" i="1" dirty="0"/>
              <a:t>us</a:t>
            </a:r>
            <a:r>
              <a:rPr lang="en-US" dirty="0"/>
              <a:t>.</a:t>
            </a:r>
          </a:p>
          <a:p>
            <a:pPr>
              <a:buNone/>
            </a:pPr>
            <a:endParaRPr lang="en-US" dirty="0"/>
          </a:p>
          <a:p>
            <a:pPr>
              <a:buNone/>
            </a:pPr>
            <a:r>
              <a:rPr lang="en-US" dirty="0"/>
              <a:t>And most disturbingly, we’ve seen mental health chatbots give dangerous, even harmful advice. Not because the AI was malicious, but because nobody gave it a moral compass.</a:t>
            </a:r>
          </a:p>
          <a:p>
            <a:pPr>
              <a:buNone/>
            </a:pPr>
            <a:endParaRPr lang="en-US" dirty="0"/>
          </a:p>
          <a:p>
            <a:pPr>
              <a:buNone/>
            </a:pPr>
            <a:r>
              <a:rPr lang="en-US" dirty="0"/>
              <a:t>These aren’t sci-fi stories. These are real headlines.</a:t>
            </a:r>
          </a:p>
          <a:p>
            <a:pPr>
              <a:buNone/>
            </a:pPr>
            <a:endParaRPr lang="en-US" dirty="0"/>
          </a:p>
          <a:p>
            <a:r>
              <a:rPr lang="en-US" dirty="0"/>
              <a:t>And they show what happens when we throw AI into the world without asking: </a:t>
            </a:r>
            <a:r>
              <a:rPr lang="en-US" i="1" dirty="0"/>
              <a:t>Should we?</a:t>
            </a:r>
            <a:r>
              <a:rPr lang="en-US" dirty="0"/>
              <a:t> instead of just </a:t>
            </a:r>
            <a:r>
              <a:rPr lang="en-US" i="1" dirty="0"/>
              <a:t>Can we?</a:t>
            </a:r>
            <a:r>
              <a:rPr lang="en-US" dirty="0"/>
              <a:t>”</a:t>
            </a:r>
          </a:p>
          <a:p>
            <a:pPr>
              <a:buNone/>
            </a:pPr>
            <a:endParaRPr lang="en-US" i="0" dirty="0"/>
          </a:p>
        </p:txBody>
      </p:sp>
      <p:sp>
        <p:nvSpPr>
          <p:cNvPr id="4" name="Slide Number Placeholder 3">
            <a:extLst>
              <a:ext uri="{FF2B5EF4-FFF2-40B4-BE49-F238E27FC236}">
                <a16:creationId xmlns:a16="http://schemas.microsoft.com/office/drawing/2014/main" id="{4C1CA239-8049-3E3A-86EB-9AEDFF40BE22}"/>
              </a:ext>
            </a:extLst>
          </p:cNvPr>
          <p:cNvSpPr>
            <a:spLocks noGrp="1"/>
          </p:cNvSpPr>
          <p:nvPr>
            <p:ph type="sldNum" sz="quarter" idx="5"/>
          </p:nvPr>
        </p:nvSpPr>
        <p:spPr/>
        <p:txBody>
          <a:bodyPr/>
          <a:lstStyle/>
          <a:p>
            <a:fld id="{705280D0-C934-4A07-AAE2-2432A59F583B}" type="slidenum">
              <a:rPr lang="en-DE" smtClean="0"/>
              <a:t>9</a:t>
            </a:fld>
            <a:endParaRPr lang="en-DE"/>
          </a:p>
        </p:txBody>
      </p:sp>
    </p:spTree>
    <p:extLst>
      <p:ext uri="{BB962C8B-B14F-4D97-AF65-F5344CB8AC3E}">
        <p14:creationId xmlns:p14="http://schemas.microsoft.com/office/powerpoint/2010/main" val="1921227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And it even goes on….[click]</a:t>
            </a:r>
          </a:p>
          <a:p>
            <a:pPr>
              <a:buNone/>
            </a:pPr>
            <a:endParaRPr lang="en-US" dirty="0"/>
          </a:p>
          <a:p>
            <a:pPr>
              <a:buNone/>
            </a:pPr>
            <a:r>
              <a:rPr lang="en-US" dirty="0"/>
              <a:t>“While we play, some AI applications are already having real impact—and not the good kind.</a:t>
            </a:r>
            <a:br>
              <a:rPr lang="en-US" dirty="0"/>
            </a:br>
            <a:r>
              <a:rPr lang="en-US" dirty="0"/>
              <a:t>From confidently wrong information to deepfake scandals, and automated decisions with built-in bias... the consequences are very real.”</a:t>
            </a:r>
          </a:p>
          <a:p>
            <a:pPr>
              <a:buNone/>
            </a:pPr>
            <a:r>
              <a:rPr lang="en-US" b="1" dirty="0"/>
              <a:t>But here’s the thing:</a:t>
            </a:r>
            <a:r>
              <a:rPr lang="en-US" dirty="0"/>
              <a:t> the problem isn’t that AI exists.</a:t>
            </a:r>
            <a:br>
              <a:rPr lang="en-US" dirty="0"/>
            </a:br>
            <a:r>
              <a:rPr lang="en-US" dirty="0"/>
              <a:t>The problem is </a:t>
            </a:r>
            <a:r>
              <a:rPr lang="en-US" i="1" dirty="0"/>
              <a:t>how</a:t>
            </a:r>
            <a:r>
              <a:rPr lang="en-US" dirty="0"/>
              <a:t> we build it, </a:t>
            </a:r>
            <a:r>
              <a:rPr lang="en-US" i="1" dirty="0"/>
              <a:t>who</a:t>
            </a:r>
            <a:r>
              <a:rPr lang="en-US" dirty="0"/>
              <a:t> controls it, and </a:t>
            </a:r>
            <a:r>
              <a:rPr lang="en-US" i="1" dirty="0"/>
              <a:t>what rules we follow</a:t>
            </a:r>
            <a:r>
              <a:rPr lang="en-US" dirty="0"/>
              <a:t>.</a:t>
            </a:r>
          </a:p>
          <a:p>
            <a:pPr>
              <a:buNone/>
            </a:pPr>
            <a:endParaRPr lang="en-US" dirty="0"/>
          </a:p>
          <a:p>
            <a:pPr>
              <a:buNone/>
            </a:pPr>
            <a:endParaRPr lang="en-US" dirty="0"/>
          </a:p>
        </p:txBody>
      </p:sp>
      <p:sp>
        <p:nvSpPr>
          <p:cNvPr id="4" name="Slide Number Placeholder 3"/>
          <p:cNvSpPr>
            <a:spLocks noGrp="1"/>
          </p:cNvSpPr>
          <p:nvPr>
            <p:ph type="sldNum" sz="quarter" idx="5"/>
          </p:nvPr>
        </p:nvSpPr>
        <p:spPr/>
        <p:txBody>
          <a:bodyPr/>
          <a:lstStyle/>
          <a:p>
            <a:fld id="{705280D0-C934-4A07-AAE2-2432A59F583B}" type="slidenum">
              <a:rPr lang="en-DE" smtClean="0"/>
              <a:t>10</a:t>
            </a:fld>
            <a:endParaRPr lang="en-DE"/>
          </a:p>
        </p:txBody>
      </p:sp>
    </p:spTree>
    <p:extLst>
      <p:ext uri="{BB962C8B-B14F-4D97-AF65-F5344CB8AC3E}">
        <p14:creationId xmlns:p14="http://schemas.microsoft.com/office/powerpoint/2010/main" val="90918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1C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BD76-9359-1717-936B-F8A23919B3B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DE" dirty="0"/>
          </a:p>
        </p:txBody>
      </p:sp>
      <p:sp>
        <p:nvSpPr>
          <p:cNvPr id="3" name="Subtitle 2">
            <a:extLst>
              <a:ext uri="{FF2B5EF4-FFF2-40B4-BE49-F238E27FC236}">
                <a16:creationId xmlns:a16="http://schemas.microsoft.com/office/drawing/2014/main" id="{2C1AA9F5-CC66-1E36-92CC-DC16582FB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2E46A404-0D02-8F0C-B0D7-4814DD81F3E5}"/>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5" name="Footer Placeholder 4">
            <a:extLst>
              <a:ext uri="{FF2B5EF4-FFF2-40B4-BE49-F238E27FC236}">
                <a16:creationId xmlns:a16="http://schemas.microsoft.com/office/drawing/2014/main" id="{A93B46F3-4B89-608D-E89A-3FA5FDA3BBB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01EE7FA0-D3BF-409D-14EB-D615A8ABF4EE}"/>
              </a:ext>
            </a:extLst>
          </p:cNvPr>
          <p:cNvSpPr>
            <a:spLocks noGrp="1"/>
          </p:cNvSpPr>
          <p:nvPr>
            <p:ph type="sldNum" sz="quarter" idx="12"/>
          </p:nvPr>
        </p:nvSpPr>
        <p:spPr/>
        <p:txBody>
          <a:bodyPr/>
          <a:lstStyle/>
          <a:p>
            <a:fld id="{EA899D15-826C-4202-9AE0-CC6386DF6637}" type="slidenum">
              <a:rPr lang="en-DE" smtClean="0"/>
              <a:t>‹#›</a:t>
            </a:fld>
            <a:endParaRPr lang="en-DE"/>
          </a:p>
        </p:txBody>
      </p:sp>
    </p:spTree>
    <p:extLst>
      <p:ext uri="{BB962C8B-B14F-4D97-AF65-F5344CB8AC3E}">
        <p14:creationId xmlns:p14="http://schemas.microsoft.com/office/powerpoint/2010/main" val="144246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04B8-3CE3-402D-3EC9-3570AF545ADA}"/>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08C8145D-F89E-F261-0AA6-EB9C289AC9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279FC8D9-A746-6F4A-D000-93058928D52C}"/>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5" name="Footer Placeholder 4">
            <a:extLst>
              <a:ext uri="{FF2B5EF4-FFF2-40B4-BE49-F238E27FC236}">
                <a16:creationId xmlns:a16="http://schemas.microsoft.com/office/drawing/2014/main" id="{E0576C7A-BF25-577E-1C80-FF4FB3DADC70}"/>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6428085-A311-A0EC-2BBB-8BB28D28F603}"/>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7" name="Graphic 6">
            <a:extLst>
              <a:ext uri="{FF2B5EF4-FFF2-40B4-BE49-F238E27FC236}">
                <a16:creationId xmlns:a16="http://schemas.microsoft.com/office/drawing/2014/main" id="{976AE2A3-7362-0BF9-0C4A-806A856C83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201918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4AF05F-3714-8D23-A7A6-BA61940848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1288C29C-8610-E0C1-B623-4F00FFA6D8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AB5C3B1E-7BD0-9C76-9F34-F23721B87ABA}"/>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5" name="Footer Placeholder 4">
            <a:extLst>
              <a:ext uri="{FF2B5EF4-FFF2-40B4-BE49-F238E27FC236}">
                <a16:creationId xmlns:a16="http://schemas.microsoft.com/office/drawing/2014/main" id="{89B779CB-A461-CEAB-C173-04D70287A136}"/>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236DFB6-C895-F170-4927-3DEC978CC471}"/>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7" name="Graphic 6">
            <a:extLst>
              <a:ext uri="{FF2B5EF4-FFF2-40B4-BE49-F238E27FC236}">
                <a16:creationId xmlns:a16="http://schemas.microsoft.com/office/drawing/2014/main" id="{2391C584-A5D1-05E5-C8A1-59EFD9B4DC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141078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1C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D480-0DEA-29AB-2464-BEE43AC0CB58}"/>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D5525C46-AA84-47B2-5788-9C973E6A84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F3C82F1D-FEF4-044E-1F12-C96ABD03EA0F}"/>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5" name="Footer Placeholder 4">
            <a:extLst>
              <a:ext uri="{FF2B5EF4-FFF2-40B4-BE49-F238E27FC236}">
                <a16:creationId xmlns:a16="http://schemas.microsoft.com/office/drawing/2014/main" id="{B2754EAB-5007-2B0A-ECA0-0D91AA3CD22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D43C8F8-47A3-4EEC-6C01-139AD6AA2CF0}"/>
              </a:ext>
            </a:extLst>
          </p:cNvPr>
          <p:cNvSpPr>
            <a:spLocks noGrp="1"/>
          </p:cNvSpPr>
          <p:nvPr>
            <p:ph type="sldNum" sz="quarter" idx="12"/>
          </p:nvPr>
        </p:nvSpPr>
        <p:spPr/>
        <p:txBody>
          <a:bodyPr/>
          <a:lstStyle/>
          <a:p>
            <a:fld id="{EA899D15-826C-4202-9AE0-CC6386DF6637}" type="slidenum">
              <a:rPr lang="en-DE" smtClean="0"/>
              <a:t>‹#›</a:t>
            </a:fld>
            <a:endParaRPr lang="en-DE"/>
          </a:p>
        </p:txBody>
      </p:sp>
      <p:cxnSp>
        <p:nvCxnSpPr>
          <p:cNvPr id="7" name="Straight Connector 6">
            <a:extLst>
              <a:ext uri="{FF2B5EF4-FFF2-40B4-BE49-F238E27FC236}">
                <a16:creationId xmlns:a16="http://schemas.microsoft.com/office/drawing/2014/main" id="{BC6FDE0B-1C94-C90A-1B53-269EA8125BAF}"/>
              </a:ext>
            </a:extLst>
          </p:cNvPr>
          <p:cNvCxnSpPr/>
          <p:nvPr userDrawn="1"/>
        </p:nvCxnSpPr>
        <p:spPr>
          <a:xfrm>
            <a:off x="1005840" y="1432560"/>
            <a:ext cx="11186160"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Graphic 7">
            <a:extLst>
              <a:ext uri="{FF2B5EF4-FFF2-40B4-BE49-F238E27FC236}">
                <a16:creationId xmlns:a16="http://schemas.microsoft.com/office/drawing/2014/main" id="{519B5E2E-9B4C-003E-D936-D58CDD5EE8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70155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7CCE-B17C-ED84-C778-758F2D695D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E8EDFDC7-CFFA-3AE6-FFD6-E8DC107915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68802-494D-3705-095C-BBF134D02811}"/>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5" name="Footer Placeholder 4">
            <a:extLst>
              <a:ext uri="{FF2B5EF4-FFF2-40B4-BE49-F238E27FC236}">
                <a16:creationId xmlns:a16="http://schemas.microsoft.com/office/drawing/2014/main" id="{A670F512-310D-2AD9-95E9-0C27ECB9CAC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E9B92A7-4D86-DD8B-1917-B0039BD09AC0}"/>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7" name="Graphic 6">
            <a:extLst>
              <a:ext uri="{FF2B5EF4-FFF2-40B4-BE49-F238E27FC236}">
                <a16:creationId xmlns:a16="http://schemas.microsoft.com/office/drawing/2014/main" id="{4D1002A1-B74A-04A1-82B8-BD986FF067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387252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CF97-10E4-5ED3-DC87-E2B4EF503520}"/>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67C3559B-7C4F-630F-B9D7-52C30CBAE0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01FEECBB-F4FD-C8AF-2AA2-6770AC663F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5035935C-3BE7-F109-C7D9-6BD0D6A3610C}"/>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6" name="Footer Placeholder 5">
            <a:extLst>
              <a:ext uri="{FF2B5EF4-FFF2-40B4-BE49-F238E27FC236}">
                <a16:creationId xmlns:a16="http://schemas.microsoft.com/office/drawing/2014/main" id="{7F82017C-3B25-0EEC-F71C-48300D12D09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93467907-F513-A39B-96E7-D5C6A63D7C1E}"/>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8" name="Graphic 7">
            <a:extLst>
              <a:ext uri="{FF2B5EF4-FFF2-40B4-BE49-F238E27FC236}">
                <a16:creationId xmlns:a16="http://schemas.microsoft.com/office/drawing/2014/main" id="{C819F3D3-9E83-3781-F9E4-7CD31D2DB7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1209089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A404-1701-4095-19D6-D6AA554B9544}"/>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CF49D9F9-8191-7212-7D13-3DE968EE2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7DA101-4752-4F8C-2510-333FFF4AD4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D085AA4B-8ABF-904B-CC83-AF2FF97CF0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612D3-BE8C-6303-8701-A3416E74E2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09FCF7DA-221E-8CF8-E479-0394A5D00C2E}"/>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8" name="Footer Placeholder 7">
            <a:extLst>
              <a:ext uri="{FF2B5EF4-FFF2-40B4-BE49-F238E27FC236}">
                <a16:creationId xmlns:a16="http://schemas.microsoft.com/office/drawing/2014/main" id="{569B2A4E-9E17-F964-89B8-B1768BD551D3}"/>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0DC20522-A4B2-2045-5DFA-CDA6C4D31FC5}"/>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10" name="Graphic 9">
            <a:extLst>
              <a:ext uri="{FF2B5EF4-FFF2-40B4-BE49-F238E27FC236}">
                <a16:creationId xmlns:a16="http://schemas.microsoft.com/office/drawing/2014/main" id="{4DAFDFE8-46CC-ED34-0927-530FC8EEF5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281473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FDC2-4B1C-1752-F83C-381ADD4BB242}"/>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7CC9218B-652C-A930-7F50-AF2585784E6C}"/>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4" name="Footer Placeholder 3">
            <a:extLst>
              <a:ext uri="{FF2B5EF4-FFF2-40B4-BE49-F238E27FC236}">
                <a16:creationId xmlns:a16="http://schemas.microsoft.com/office/drawing/2014/main" id="{0AC0A30C-2775-F493-5E3C-C7C534D59A26}"/>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3C8E51AB-5B69-88FA-9B50-FAE00B80B582}"/>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6" name="Graphic 5">
            <a:extLst>
              <a:ext uri="{FF2B5EF4-FFF2-40B4-BE49-F238E27FC236}">
                <a16:creationId xmlns:a16="http://schemas.microsoft.com/office/drawing/2014/main" id="{6B323B97-9215-E567-E59F-BA9260E39F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157055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0C4D31-F4A3-AC5C-5600-7D67A6E965C9}"/>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3" name="Footer Placeholder 2">
            <a:extLst>
              <a:ext uri="{FF2B5EF4-FFF2-40B4-BE49-F238E27FC236}">
                <a16:creationId xmlns:a16="http://schemas.microsoft.com/office/drawing/2014/main" id="{50063DA8-D112-B6FB-A16B-DB0D930119A6}"/>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E493A53F-5BB9-4A51-111F-B351477D5906}"/>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5" name="Graphic 4">
            <a:extLst>
              <a:ext uri="{FF2B5EF4-FFF2-40B4-BE49-F238E27FC236}">
                <a16:creationId xmlns:a16="http://schemas.microsoft.com/office/drawing/2014/main" id="{DC144CFA-F173-C944-9AB0-87DD7FABF8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188271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A7EF-E0C2-2D49-9DE6-3576EC89C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C45F8D7C-B9BB-70CC-FC4C-853754BB9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30C90B05-0B10-6AD3-8111-4AA7A633C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7BA58A-C7B3-19A3-EE32-C67F51176B6E}"/>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6" name="Footer Placeholder 5">
            <a:extLst>
              <a:ext uri="{FF2B5EF4-FFF2-40B4-BE49-F238E27FC236}">
                <a16:creationId xmlns:a16="http://schemas.microsoft.com/office/drawing/2014/main" id="{CADE911B-1A1F-D9A2-86F1-333E82A39F7D}"/>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9488025A-B4D4-040B-A8F5-62449E315F45}"/>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8" name="Graphic 7">
            <a:extLst>
              <a:ext uri="{FF2B5EF4-FFF2-40B4-BE49-F238E27FC236}">
                <a16:creationId xmlns:a16="http://schemas.microsoft.com/office/drawing/2014/main" id="{4BAB925F-323F-E9DC-6A98-ACC52C5E89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1589851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314F5-80BE-F85C-7CD0-EB6D780F5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9D344ECF-E2F6-3775-72A1-94FA03FD4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0B4482C2-6D08-0C4F-204D-25F31591C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BF95F-72B0-35BD-E1C7-8FD3C2A4B922}"/>
              </a:ext>
            </a:extLst>
          </p:cNvPr>
          <p:cNvSpPr>
            <a:spLocks noGrp="1"/>
          </p:cNvSpPr>
          <p:nvPr>
            <p:ph type="dt" sz="half" idx="10"/>
          </p:nvPr>
        </p:nvSpPr>
        <p:spPr/>
        <p:txBody>
          <a:bodyPr/>
          <a:lstStyle/>
          <a:p>
            <a:fld id="{7A0329CA-F118-4C33-BF6F-ADE50A7B667F}" type="datetimeFigureOut">
              <a:rPr lang="en-DE" smtClean="0"/>
              <a:t>27/05/2025</a:t>
            </a:fld>
            <a:endParaRPr lang="en-DE"/>
          </a:p>
        </p:txBody>
      </p:sp>
      <p:sp>
        <p:nvSpPr>
          <p:cNvPr id="6" name="Footer Placeholder 5">
            <a:extLst>
              <a:ext uri="{FF2B5EF4-FFF2-40B4-BE49-F238E27FC236}">
                <a16:creationId xmlns:a16="http://schemas.microsoft.com/office/drawing/2014/main" id="{640C2A75-D935-F934-FF08-2ABCAE0583B6}"/>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1FB9EA48-D373-D0CE-4FA3-105DF623DFC2}"/>
              </a:ext>
            </a:extLst>
          </p:cNvPr>
          <p:cNvSpPr>
            <a:spLocks noGrp="1"/>
          </p:cNvSpPr>
          <p:nvPr>
            <p:ph type="sldNum" sz="quarter" idx="12"/>
          </p:nvPr>
        </p:nvSpPr>
        <p:spPr/>
        <p:txBody>
          <a:bodyPr/>
          <a:lstStyle/>
          <a:p>
            <a:fld id="{EA899D15-826C-4202-9AE0-CC6386DF6637}" type="slidenum">
              <a:rPr lang="en-DE" smtClean="0"/>
              <a:t>‹#›</a:t>
            </a:fld>
            <a:endParaRPr lang="en-DE"/>
          </a:p>
        </p:txBody>
      </p:sp>
      <p:pic>
        <p:nvPicPr>
          <p:cNvPr id="8" name="Graphic 7">
            <a:extLst>
              <a:ext uri="{FF2B5EF4-FFF2-40B4-BE49-F238E27FC236}">
                <a16:creationId xmlns:a16="http://schemas.microsoft.com/office/drawing/2014/main" id="{7272B234-8631-6E1E-F5C2-4071A73183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9972" y="49247"/>
            <a:ext cx="1492028" cy="1577674"/>
          </a:xfrm>
          <a:prstGeom prst="rect">
            <a:avLst/>
          </a:prstGeom>
        </p:spPr>
      </p:pic>
    </p:spTree>
    <p:extLst>
      <p:ext uri="{BB962C8B-B14F-4D97-AF65-F5344CB8AC3E}">
        <p14:creationId xmlns:p14="http://schemas.microsoft.com/office/powerpoint/2010/main" val="195740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C2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DD304-516C-0399-2D27-A818066576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DE" dirty="0"/>
          </a:p>
        </p:txBody>
      </p:sp>
      <p:sp>
        <p:nvSpPr>
          <p:cNvPr id="3" name="Text Placeholder 2">
            <a:extLst>
              <a:ext uri="{FF2B5EF4-FFF2-40B4-BE49-F238E27FC236}">
                <a16:creationId xmlns:a16="http://schemas.microsoft.com/office/drawing/2014/main" id="{51DCE6FC-C5A1-7DD2-16EA-19BE8F26D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DE" dirty="0"/>
          </a:p>
        </p:txBody>
      </p:sp>
      <p:sp>
        <p:nvSpPr>
          <p:cNvPr id="4" name="Date Placeholder 3">
            <a:extLst>
              <a:ext uri="{FF2B5EF4-FFF2-40B4-BE49-F238E27FC236}">
                <a16:creationId xmlns:a16="http://schemas.microsoft.com/office/drawing/2014/main" id="{E895CBF1-6758-0978-7E97-5BAAE01652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0329CA-F118-4C33-BF6F-ADE50A7B667F}" type="datetimeFigureOut">
              <a:rPr lang="en-DE" smtClean="0"/>
              <a:t>27/05/2025</a:t>
            </a:fld>
            <a:endParaRPr lang="en-DE"/>
          </a:p>
        </p:txBody>
      </p:sp>
      <p:sp>
        <p:nvSpPr>
          <p:cNvPr id="5" name="Footer Placeholder 4">
            <a:extLst>
              <a:ext uri="{FF2B5EF4-FFF2-40B4-BE49-F238E27FC236}">
                <a16:creationId xmlns:a16="http://schemas.microsoft.com/office/drawing/2014/main" id="{1BE08377-89CA-EBBC-66EB-973FBECE6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A045B0A0-89A1-9131-3E39-8B0B7057C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899D15-826C-4202-9AE0-CC6386DF6637}" type="slidenum">
              <a:rPr lang="en-DE" smtClean="0"/>
              <a:t>‹#›</a:t>
            </a:fld>
            <a:endParaRPr lang="en-DE"/>
          </a:p>
        </p:txBody>
      </p:sp>
    </p:spTree>
    <p:extLst>
      <p:ext uri="{BB962C8B-B14F-4D97-AF65-F5344CB8AC3E}">
        <p14:creationId xmlns:p14="http://schemas.microsoft.com/office/powerpoint/2010/main" val="116721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18" Type="http://schemas.openxmlformats.org/officeDocument/2006/relationships/image" Target="../media/image14.svg"/><Relationship Id="rId3" Type="http://schemas.openxmlformats.org/officeDocument/2006/relationships/customXml" Target="../ink/ink1.xml"/><Relationship Id="rId21" Type="http://schemas.openxmlformats.org/officeDocument/2006/relationships/image" Target="../media/image17.png"/><Relationship Id="rId12" Type="http://schemas.openxmlformats.org/officeDocument/2006/relationships/image" Target="../media/image6.svg"/><Relationship Id="rId17" Type="http://schemas.openxmlformats.org/officeDocument/2006/relationships/image" Target="../media/image13.png"/><Relationship Id="rId2" Type="http://schemas.openxmlformats.org/officeDocument/2006/relationships/image" Target="../media/image4.png"/><Relationship Id="rId16" Type="http://schemas.openxmlformats.org/officeDocument/2006/relationships/image" Target="../media/image12.svg"/><Relationship Id="rId20" Type="http://schemas.openxmlformats.org/officeDocument/2006/relationships/image" Target="../media/image16.svg"/><Relationship Id="rId1" Type="http://schemas.openxmlformats.org/officeDocument/2006/relationships/slideLayout" Target="../slideLayouts/slideLayout2.xml"/><Relationship Id="rId11" Type="http://schemas.openxmlformats.org/officeDocument/2006/relationships/image" Target="../media/image5.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10.png"/><Relationship Id="rId19" Type="http://schemas.openxmlformats.org/officeDocument/2006/relationships/image" Target="../media/image15.png"/><Relationship Id="rId9" Type="http://schemas.openxmlformats.org/officeDocument/2006/relationships/customXml" Target="../ink/ink2.xml"/><Relationship Id="rId14" Type="http://schemas.openxmlformats.org/officeDocument/2006/relationships/image" Target="../media/image8.svg"/><Relationship Id="rId22"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ustomXml" Target="../ink/ink3.xml"/><Relationship Id="rId10" Type="http://schemas.openxmlformats.org/officeDocument/2006/relationships/image" Target="../media/image10.png"/><Relationship Id="rId4" Type="http://schemas.openxmlformats.org/officeDocument/2006/relationships/image" Target="../media/image44.svg"/><Relationship Id="rId9" Type="http://schemas.openxmlformats.org/officeDocument/2006/relationships/customXml" Target="../ink/ink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customXml" Target="../ink/ink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ustomXml" Target="../ink/ink5.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customXml" Target="../ink/ink8.xml"/><Relationship Id="rId2" Type="http://schemas.openxmlformats.org/officeDocument/2006/relationships/image" Target="../media/image5.png"/><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customXml" Target="../ink/ink7.xml"/><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sv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399B-6EB2-B875-7C18-A7BD69F7ECA2}"/>
              </a:ext>
            </a:extLst>
          </p:cNvPr>
          <p:cNvSpPr>
            <a:spLocks noGrp="1"/>
          </p:cNvSpPr>
          <p:nvPr>
            <p:ph type="ctrTitle"/>
          </p:nvPr>
        </p:nvSpPr>
        <p:spPr>
          <a:xfrm>
            <a:off x="0" y="657543"/>
            <a:ext cx="9144000" cy="2387600"/>
          </a:xfrm>
        </p:spPr>
        <p:txBody>
          <a:bodyPr/>
          <a:lstStyle/>
          <a:p>
            <a:r>
              <a:rPr lang="en-GB" sz="3600" dirty="0">
                <a:solidFill>
                  <a:srgbClr val="00B399"/>
                </a:solidFill>
                <a:latin typeface="Montserrat ExtraBold" panose="00000900000000000000" pitchFamily="2" charset="0"/>
              </a:rPr>
              <a:t>FROM</a:t>
            </a:r>
            <a:r>
              <a:rPr lang="en-GB" dirty="0">
                <a:solidFill>
                  <a:srgbClr val="00B399"/>
                </a:solidFill>
                <a:latin typeface="Montserrat ExtraBold" panose="00000900000000000000" pitchFamily="2" charset="0"/>
              </a:rPr>
              <a:t> AI HYPE</a:t>
            </a:r>
            <a:br>
              <a:rPr lang="en-GB" dirty="0">
                <a:solidFill>
                  <a:srgbClr val="00B399"/>
                </a:solidFill>
                <a:latin typeface="Montserrat ExtraBold" panose="00000900000000000000" pitchFamily="2" charset="0"/>
              </a:rPr>
            </a:br>
            <a:endParaRPr lang="en-DE" dirty="0"/>
          </a:p>
        </p:txBody>
      </p:sp>
      <p:sp>
        <p:nvSpPr>
          <p:cNvPr id="3" name="Subtitle 2">
            <a:extLst>
              <a:ext uri="{FF2B5EF4-FFF2-40B4-BE49-F238E27FC236}">
                <a16:creationId xmlns:a16="http://schemas.microsoft.com/office/drawing/2014/main" id="{C460C9F2-5440-66F8-3B1E-2F7E99A8405D}"/>
              </a:ext>
            </a:extLst>
          </p:cNvPr>
          <p:cNvSpPr>
            <a:spLocks noGrp="1"/>
          </p:cNvSpPr>
          <p:nvPr>
            <p:ph type="subTitle" idx="1"/>
          </p:nvPr>
        </p:nvSpPr>
        <p:spPr/>
        <p:txBody>
          <a:bodyPr/>
          <a:lstStyle/>
          <a:p>
            <a:r>
              <a:rPr lang="en-US" sz="2400" dirty="0">
                <a:solidFill>
                  <a:srgbClr val="CFD856"/>
                </a:solidFill>
                <a:latin typeface="Montserrat Medium" panose="00000600000000000000" pitchFamily="2" charset="0"/>
              </a:rPr>
              <a:t>Creating ethical AI with Copilot Studio</a:t>
            </a:r>
            <a:endParaRPr lang="en-DE" sz="2400" dirty="0">
              <a:solidFill>
                <a:srgbClr val="CFD856"/>
              </a:solidFill>
              <a:latin typeface="Montserrat Medium" panose="00000600000000000000" pitchFamily="2" charset="0"/>
            </a:endParaRPr>
          </a:p>
          <a:p>
            <a:endParaRPr lang="en-DE" dirty="0"/>
          </a:p>
        </p:txBody>
      </p:sp>
      <p:sp>
        <p:nvSpPr>
          <p:cNvPr id="7" name="TextBox 6">
            <a:extLst>
              <a:ext uri="{FF2B5EF4-FFF2-40B4-BE49-F238E27FC236}">
                <a16:creationId xmlns:a16="http://schemas.microsoft.com/office/drawing/2014/main" id="{64EB893F-B6BD-5162-82F8-D2EB4109AE40}"/>
              </a:ext>
            </a:extLst>
          </p:cNvPr>
          <p:cNvSpPr txBox="1"/>
          <p:nvPr/>
        </p:nvSpPr>
        <p:spPr>
          <a:xfrm>
            <a:off x="5044440" y="2380635"/>
            <a:ext cx="6096000" cy="1015663"/>
          </a:xfrm>
          <a:prstGeom prst="rect">
            <a:avLst/>
          </a:prstGeom>
          <a:noFill/>
        </p:spPr>
        <p:txBody>
          <a:bodyPr wrap="square">
            <a:spAutoFit/>
          </a:bodyPr>
          <a:lstStyle/>
          <a:p>
            <a:r>
              <a:rPr lang="en-GB" sz="3600" dirty="0">
                <a:solidFill>
                  <a:srgbClr val="00B399"/>
                </a:solidFill>
                <a:latin typeface="Montserrat ExtraBold" panose="00000900000000000000" pitchFamily="2" charset="0"/>
              </a:rPr>
              <a:t>TO</a:t>
            </a:r>
            <a:r>
              <a:rPr lang="en-GB" sz="6000" dirty="0">
                <a:solidFill>
                  <a:srgbClr val="00B399"/>
                </a:solidFill>
                <a:latin typeface="Montserrat ExtraBold" panose="00000900000000000000" pitchFamily="2" charset="0"/>
              </a:rPr>
              <a:t> AI ETHICS</a:t>
            </a:r>
            <a:endParaRPr lang="en-DE" sz="6000" dirty="0"/>
          </a:p>
        </p:txBody>
      </p:sp>
      <p:sp>
        <p:nvSpPr>
          <p:cNvPr id="8" name="TextBox 7">
            <a:extLst>
              <a:ext uri="{FF2B5EF4-FFF2-40B4-BE49-F238E27FC236}">
                <a16:creationId xmlns:a16="http://schemas.microsoft.com/office/drawing/2014/main" id="{216E47D3-1B32-D004-9FF5-D7B2959CFACB}"/>
              </a:ext>
            </a:extLst>
          </p:cNvPr>
          <p:cNvSpPr txBox="1"/>
          <p:nvPr/>
        </p:nvSpPr>
        <p:spPr>
          <a:xfrm rot="21217529">
            <a:off x="9042155" y="5330801"/>
            <a:ext cx="2084225" cy="369332"/>
          </a:xfrm>
          <a:prstGeom prst="rect">
            <a:avLst/>
          </a:prstGeom>
          <a:noFill/>
        </p:spPr>
        <p:txBody>
          <a:bodyPr wrap="none" rtlCol="0">
            <a:spAutoFit/>
          </a:bodyPr>
          <a:lstStyle/>
          <a:p>
            <a:r>
              <a:rPr lang="en-US" dirty="0">
                <a:solidFill>
                  <a:srgbClr val="00B0F0"/>
                </a:solidFill>
                <a:latin typeface="Consolas" panose="020B0609020204030204" pitchFamily="49" charset="0"/>
                <a:cs typeface="Miriam Fixed" panose="020B0509050101010101" pitchFamily="49" charset="-79"/>
              </a:rPr>
              <a:t>+ free giveaway</a:t>
            </a:r>
            <a:endParaRPr lang="en-DE" dirty="0">
              <a:solidFill>
                <a:srgbClr val="00B0F0"/>
              </a:solidFill>
              <a:latin typeface="Consolas" panose="020B0609020204030204" pitchFamily="49" charset="0"/>
              <a:cs typeface="Miriam Fixed" panose="020B0509050101010101" pitchFamily="49" charset="-79"/>
            </a:endParaRPr>
          </a:p>
        </p:txBody>
      </p:sp>
    </p:spTree>
    <p:extLst>
      <p:ext uri="{BB962C8B-B14F-4D97-AF65-F5344CB8AC3E}">
        <p14:creationId xmlns:p14="http://schemas.microsoft.com/office/powerpoint/2010/main" val="284323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2134-A59A-DEB3-F19E-CF04B3747C42}"/>
              </a:ext>
            </a:extLst>
          </p:cNvPr>
          <p:cNvSpPr>
            <a:spLocks noGrp="1"/>
          </p:cNvSpPr>
          <p:nvPr>
            <p:ph type="title"/>
          </p:nvPr>
        </p:nvSpPr>
        <p:spPr/>
        <p:txBody>
          <a:bodyPr>
            <a:normAutofit/>
          </a:bodyPr>
          <a:lstStyle/>
          <a:p>
            <a:r>
              <a:rPr lang="en-US" sz="4000" dirty="0">
                <a:solidFill>
                  <a:schemeClr val="bg1"/>
                </a:solidFill>
              </a:rPr>
              <a:t>And Then There’s the Other Side…</a:t>
            </a:r>
            <a:endParaRPr lang="en-DE" sz="4000" dirty="0">
              <a:solidFill>
                <a:schemeClr val="bg1"/>
              </a:solidFill>
            </a:endParaRPr>
          </a:p>
        </p:txBody>
      </p:sp>
      <p:sp>
        <p:nvSpPr>
          <p:cNvPr id="6" name="Content Placeholder 2">
            <a:extLst>
              <a:ext uri="{FF2B5EF4-FFF2-40B4-BE49-F238E27FC236}">
                <a16:creationId xmlns:a16="http://schemas.microsoft.com/office/drawing/2014/main" id="{63764458-5168-E445-CCE3-B4378B0E9007}"/>
              </a:ext>
            </a:extLst>
          </p:cNvPr>
          <p:cNvSpPr>
            <a:spLocks noGrp="1"/>
          </p:cNvSpPr>
          <p:nvPr>
            <p:ph idx="1"/>
          </p:nvPr>
        </p:nvSpPr>
        <p:spPr>
          <a:xfrm>
            <a:off x="2215245" y="2784847"/>
            <a:ext cx="2329543" cy="607332"/>
          </a:xfrm>
        </p:spPr>
        <p:txBody>
          <a:bodyPr vert="horz" lIns="91440" tIns="45720" rIns="91440" bIns="45720" rtlCol="0" anchor="t">
            <a:normAutofit/>
          </a:bodyPr>
          <a:lstStyle/>
          <a:p>
            <a:pPr marL="0" indent="0">
              <a:buNone/>
            </a:pPr>
            <a:r>
              <a:rPr lang="en-GB" b="1" dirty="0">
                <a:solidFill>
                  <a:srgbClr val="CFD856"/>
                </a:solidFill>
                <a:latin typeface="Aptos" panose="020B0004020202020204" pitchFamily="34" charset="0"/>
                <a:ea typeface="+mn-lt"/>
                <a:cs typeface="+mn-lt"/>
              </a:rPr>
              <a:t>Deepfakes</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
        <p:nvSpPr>
          <p:cNvPr id="7" name="Content Placeholder 2">
            <a:extLst>
              <a:ext uri="{FF2B5EF4-FFF2-40B4-BE49-F238E27FC236}">
                <a16:creationId xmlns:a16="http://schemas.microsoft.com/office/drawing/2014/main" id="{E612729F-3A1E-C6E8-C24C-36B1A6B36761}"/>
              </a:ext>
            </a:extLst>
          </p:cNvPr>
          <p:cNvSpPr txBox="1">
            <a:spLocks/>
          </p:cNvSpPr>
          <p:nvPr/>
        </p:nvSpPr>
        <p:spPr>
          <a:xfrm>
            <a:off x="1768927" y="4401341"/>
            <a:ext cx="2329543" cy="6073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CFD856"/>
                </a:solidFill>
                <a:latin typeface="Aptos" panose="020B0004020202020204" pitchFamily="34" charset="0"/>
                <a:ea typeface="+mn-lt"/>
                <a:cs typeface="+mn-lt"/>
              </a:rPr>
              <a:t>Biases</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
        <p:nvSpPr>
          <p:cNvPr id="8" name="Content Placeholder 2">
            <a:extLst>
              <a:ext uri="{FF2B5EF4-FFF2-40B4-BE49-F238E27FC236}">
                <a16:creationId xmlns:a16="http://schemas.microsoft.com/office/drawing/2014/main" id="{ABF187E1-A7F5-2D2D-E886-545F4026FAC9}"/>
              </a:ext>
            </a:extLst>
          </p:cNvPr>
          <p:cNvSpPr txBox="1">
            <a:spLocks/>
          </p:cNvSpPr>
          <p:nvPr/>
        </p:nvSpPr>
        <p:spPr>
          <a:xfrm>
            <a:off x="3559630" y="4876868"/>
            <a:ext cx="2329543" cy="607332"/>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CFD856"/>
                </a:solidFill>
                <a:latin typeface="Aptos" panose="020B0004020202020204" pitchFamily="34" charset="0"/>
                <a:ea typeface="+mn-lt"/>
                <a:cs typeface="+mn-lt"/>
              </a:rPr>
              <a:t>Hallucinations</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
        <p:nvSpPr>
          <p:cNvPr id="9" name="Content Placeholder 2">
            <a:extLst>
              <a:ext uri="{FF2B5EF4-FFF2-40B4-BE49-F238E27FC236}">
                <a16:creationId xmlns:a16="http://schemas.microsoft.com/office/drawing/2014/main" id="{6CFF9B7D-A72E-AF71-C4CE-20F4C1E2771C}"/>
              </a:ext>
            </a:extLst>
          </p:cNvPr>
          <p:cNvSpPr txBox="1">
            <a:spLocks/>
          </p:cNvSpPr>
          <p:nvPr/>
        </p:nvSpPr>
        <p:spPr>
          <a:xfrm>
            <a:off x="5889173" y="2602819"/>
            <a:ext cx="2329543" cy="60733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CFD856"/>
                </a:solidFill>
                <a:latin typeface="Aptos" panose="020B0004020202020204" pitchFamily="34" charset="0"/>
                <a:ea typeface="+mn-lt"/>
                <a:cs typeface="+mn-lt"/>
              </a:rPr>
              <a:t>Unsupervised automation</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
        <p:nvSpPr>
          <p:cNvPr id="10" name="Content Placeholder 2">
            <a:extLst>
              <a:ext uri="{FF2B5EF4-FFF2-40B4-BE49-F238E27FC236}">
                <a16:creationId xmlns:a16="http://schemas.microsoft.com/office/drawing/2014/main" id="{BBC3A49B-2544-D7A3-AFCB-164E52AF3069}"/>
              </a:ext>
            </a:extLst>
          </p:cNvPr>
          <p:cNvSpPr txBox="1">
            <a:spLocks/>
          </p:cNvSpPr>
          <p:nvPr/>
        </p:nvSpPr>
        <p:spPr>
          <a:xfrm>
            <a:off x="8577944" y="3125334"/>
            <a:ext cx="2329543" cy="607332"/>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CFD856"/>
                </a:solidFill>
                <a:latin typeface="Aptos" panose="020B0004020202020204" pitchFamily="34" charset="0"/>
                <a:ea typeface="+mn-lt"/>
                <a:cs typeface="+mn-lt"/>
              </a:rPr>
              <a:t>AI-generated propaganda</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
        <p:nvSpPr>
          <p:cNvPr id="11" name="Content Placeholder 2">
            <a:extLst>
              <a:ext uri="{FF2B5EF4-FFF2-40B4-BE49-F238E27FC236}">
                <a16:creationId xmlns:a16="http://schemas.microsoft.com/office/drawing/2014/main" id="{D4D2C7E8-5DB9-D510-9B31-ED8F50F40E86}"/>
              </a:ext>
            </a:extLst>
          </p:cNvPr>
          <p:cNvSpPr txBox="1">
            <a:spLocks/>
          </p:cNvSpPr>
          <p:nvPr/>
        </p:nvSpPr>
        <p:spPr>
          <a:xfrm>
            <a:off x="5083629" y="3951515"/>
            <a:ext cx="2329543" cy="6073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CFD856"/>
                </a:solidFill>
                <a:latin typeface="Aptos" panose="020B0004020202020204" pitchFamily="34" charset="0"/>
                <a:ea typeface="+mn-lt"/>
                <a:cs typeface="+mn-lt"/>
              </a:rPr>
              <a:t>Manipulation</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
        <p:nvSpPr>
          <p:cNvPr id="12" name="Content Placeholder 2">
            <a:extLst>
              <a:ext uri="{FF2B5EF4-FFF2-40B4-BE49-F238E27FC236}">
                <a16:creationId xmlns:a16="http://schemas.microsoft.com/office/drawing/2014/main" id="{AC0FC13D-7C64-748B-A71E-7D6F66B74A87}"/>
              </a:ext>
            </a:extLst>
          </p:cNvPr>
          <p:cNvSpPr txBox="1">
            <a:spLocks/>
          </p:cNvSpPr>
          <p:nvPr/>
        </p:nvSpPr>
        <p:spPr>
          <a:xfrm>
            <a:off x="7413172" y="5370830"/>
            <a:ext cx="2329543" cy="6073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CFD856"/>
                </a:solidFill>
                <a:latin typeface="Aptos" panose="020B0004020202020204" pitchFamily="34" charset="0"/>
                <a:ea typeface="+mn-lt"/>
                <a:cs typeface="+mn-lt"/>
              </a:rPr>
              <a:t>Job loss</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
        <p:nvSpPr>
          <p:cNvPr id="13" name="Content Placeholder 2">
            <a:extLst>
              <a:ext uri="{FF2B5EF4-FFF2-40B4-BE49-F238E27FC236}">
                <a16:creationId xmlns:a16="http://schemas.microsoft.com/office/drawing/2014/main" id="{4F55A251-152D-7D94-F443-E1268E8CD015}"/>
              </a:ext>
            </a:extLst>
          </p:cNvPr>
          <p:cNvSpPr txBox="1">
            <a:spLocks/>
          </p:cNvSpPr>
          <p:nvPr/>
        </p:nvSpPr>
        <p:spPr>
          <a:xfrm>
            <a:off x="1768928" y="5762486"/>
            <a:ext cx="2329543" cy="6073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CFD856"/>
                </a:solidFill>
                <a:latin typeface="Aptos" panose="020B0004020202020204" pitchFamily="34" charset="0"/>
                <a:ea typeface="+mn-lt"/>
                <a:cs typeface="+mn-lt"/>
              </a:rPr>
              <a:t>Exploitation</a:t>
            </a:r>
            <a:endParaRPr lang="en-GB" dirty="0">
              <a:solidFill>
                <a:srgbClr val="CFD856"/>
              </a:solidFill>
              <a:latin typeface="Aptos" panose="020B0004020202020204" pitchFamily="34" charset="0"/>
            </a:endParaRPr>
          </a:p>
          <a:p>
            <a:endParaRPr lang="en-GB" dirty="0">
              <a:solidFill>
                <a:srgbClr val="CFD856"/>
              </a:solidFill>
              <a:latin typeface="Aptos" panose="020B0004020202020204" pitchFamily="34" charset="0"/>
            </a:endParaRPr>
          </a:p>
        </p:txBody>
      </p:sp>
    </p:spTree>
    <p:extLst>
      <p:ext uri="{BB962C8B-B14F-4D97-AF65-F5344CB8AC3E}">
        <p14:creationId xmlns:p14="http://schemas.microsoft.com/office/powerpoint/2010/main" val="70950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0" dur="500"/>
                                        <p:tgtEl>
                                          <p:spTgt spid="6">
                                            <p:txEl>
                                              <p:pRg st="0" end="0"/>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6">
                                            <p:txEl>
                                              <p:pRg st="0" end="0"/>
                                            </p:txEl>
                                          </p:spTgt>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7"/>
                                        </p:tgtEl>
                                        <p:attrNameLst>
                                          <p:attrName>ppt_x</p:attrName>
                                        </p:attrNameLst>
                                      </p:cBhvr>
                                      <p:tavLst>
                                        <p:tav tm="0">
                                          <p:val>
                                            <p:strVal val="ppt_x"/>
                                          </p:val>
                                        </p:tav>
                                        <p:tav tm="100000">
                                          <p:val>
                                            <p:strVal val="ppt_x"/>
                                          </p:val>
                                        </p:tav>
                                      </p:tavLst>
                                    </p:anim>
                                    <p:anim calcmode="lin" valueType="num">
                                      <p:cBhvr additive="base">
                                        <p:cTn id="44" dur="500"/>
                                        <p:tgtEl>
                                          <p:spTgt spid="7"/>
                                        </p:tgtEl>
                                        <p:attrNameLst>
                                          <p:attrName>ppt_y</p:attrName>
                                        </p:attrNameLst>
                                      </p:cBhvr>
                                      <p:tavLst>
                                        <p:tav tm="0">
                                          <p:val>
                                            <p:strVal val="ppt_y"/>
                                          </p:val>
                                        </p:tav>
                                        <p:tav tm="100000">
                                          <p:val>
                                            <p:strVal val="1+ppt_h/2"/>
                                          </p:val>
                                        </p:tav>
                                      </p:tavLst>
                                    </p:anim>
                                    <p:set>
                                      <p:cBhvr>
                                        <p:cTn id="45" dur="1" fill="hold">
                                          <p:stCondLst>
                                            <p:cond delay="499"/>
                                          </p:stCondLst>
                                        </p:cTn>
                                        <p:tgtEl>
                                          <p:spTgt spid="7"/>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9"/>
                                        </p:tgtEl>
                                        <p:attrNameLst>
                                          <p:attrName>ppt_x</p:attrName>
                                        </p:attrNameLst>
                                      </p:cBhvr>
                                      <p:tavLst>
                                        <p:tav tm="0">
                                          <p:val>
                                            <p:strVal val="ppt_x"/>
                                          </p:val>
                                        </p:tav>
                                        <p:tav tm="100000">
                                          <p:val>
                                            <p:strVal val="ppt_x"/>
                                          </p:val>
                                        </p:tav>
                                      </p:tavLst>
                                    </p:anim>
                                    <p:anim calcmode="lin" valueType="num">
                                      <p:cBhvr additive="base">
                                        <p:cTn id="52" dur="500"/>
                                        <p:tgtEl>
                                          <p:spTgt spid="9"/>
                                        </p:tgtEl>
                                        <p:attrNameLst>
                                          <p:attrName>ppt_y</p:attrName>
                                        </p:attrNameLst>
                                      </p:cBhvr>
                                      <p:tavLst>
                                        <p:tav tm="0">
                                          <p:val>
                                            <p:strVal val="ppt_y"/>
                                          </p:val>
                                        </p:tav>
                                        <p:tav tm="100000">
                                          <p:val>
                                            <p:strVal val="1+ppt_h/2"/>
                                          </p:val>
                                        </p:tav>
                                      </p:tavLst>
                                    </p:anim>
                                    <p:set>
                                      <p:cBhvr>
                                        <p:cTn id="53" dur="1" fill="hold">
                                          <p:stCondLst>
                                            <p:cond delay="499"/>
                                          </p:stCondLst>
                                        </p:cTn>
                                        <p:tgtEl>
                                          <p:spTgt spid="9"/>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0"/>
                                        </p:tgtEl>
                                        <p:attrNameLst>
                                          <p:attrName>ppt_x</p:attrName>
                                        </p:attrNameLst>
                                      </p:cBhvr>
                                      <p:tavLst>
                                        <p:tav tm="0">
                                          <p:val>
                                            <p:strVal val="ppt_x"/>
                                          </p:val>
                                        </p:tav>
                                        <p:tav tm="100000">
                                          <p:val>
                                            <p:strVal val="ppt_x"/>
                                          </p:val>
                                        </p:tav>
                                      </p:tavLst>
                                    </p:anim>
                                    <p:anim calcmode="lin" valueType="num">
                                      <p:cBhvr additive="base">
                                        <p:cTn id="56" dur="500"/>
                                        <p:tgtEl>
                                          <p:spTgt spid="10"/>
                                        </p:tgtEl>
                                        <p:attrNameLst>
                                          <p:attrName>ppt_y</p:attrName>
                                        </p:attrNameLst>
                                      </p:cBhvr>
                                      <p:tavLst>
                                        <p:tav tm="0">
                                          <p:val>
                                            <p:strVal val="ppt_y"/>
                                          </p:val>
                                        </p:tav>
                                        <p:tav tm="100000">
                                          <p:val>
                                            <p:strVal val="1+ppt_h/2"/>
                                          </p:val>
                                        </p:tav>
                                      </p:tavLst>
                                    </p:anim>
                                    <p:set>
                                      <p:cBhvr>
                                        <p:cTn id="57" dur="1" fill="hold">
                                          <p:stCondLst>
                                            <p:cond delay="499"/>
                                          </p:stCondLst>
                                        </p:cTn>
                                        <p:tgtEl>
                                          <p:spTgt spid="10"/>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11"/>
                                        </p:tgtEl>
                                        <p:attrNameLst>
                                          <p:attrName>ppt_x</p:attrName>
                                        </p:attrNameLst>
                                      </p:cBhvr>
                                      <p:tavLst>
                                        <p:tav tm="0">
                                          <p:val>
                                            <p:strVal val="ppt_x"/>
                                          </p:val>
                                        </p:tav>
                                        <p:tav tm="100000">
                                          <p:val>
                                            <p:strVal val="ppt_x"/>
                                          </p:val>
                                        </p:tav>
                                      </p:tavLst>
                                    </p:anim>
                                    <p:anim calcmode="lin" valueType="num">
                                      <p:cBhvr additive="base">
                                        <p:cTn id="60" dur="500"/>
                                        <p:tgtEl>
                                          <p:spTgt spid="11"/>
                                        </p:tgtEl>
                                        <p:attrNameLst>
                                          <p:attrName>ppt_y</p:attrName>
                                        </p:attrNameLst>
                                      </p:cBhvr>
                                      <p:tavLst>
                                        <p:tav tm="0">
                                          <p:val>
                                            <p:strVal val="ppt_y"/>
                                          </p:val>
                                        </p:tav>
                                        <p:tav tm="100000">
                                          <p:val>
                                            <p:strVal val="1+ppt_h/2"/>
                                          </p:val>
                                        </p:tav>
                                      </p:tavLst>
                                    </p:anim>
                                    <p:set>
                                      <p:cBhvr>
                                        <p:cTn id="61" dur="1" fill="hold">
                                          <p:stCondLst>
                                            <p:cond delay="499"/>
                                          </p:stCondLst>
                                        </p:cTn>
                                        <p:tgtEl>
                                          <p:spTgt spid="11"/>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2"/>
                                        </p:tgtEl>
                                        <p:attrNameLst>
                                          <p:attrName>ppt_x</p:attrName>
                                        </p:attrNameLst>
                                      </p:cBhvr>
                                      <p:tavLst>
                                        <p:tav tm="0">
                                          <p:val>
                                            <p:strVal val="ppt_x"/>
                                          </p:val>
                                        </p:tav>
                                        <p:tav tm="100000">
                                          <p:val>
                                            <p:strVal val="ppt_x"/>
                                          </p:val>
                                        </p:tav>
                                      </p:tavLst>
                                    </p:anim>
                                    <p:anim calcmode="lin" valueType="num">
                                      <p:cBhvr additive="base">
                                        <p:cTn id="64" dur="500"/>
                                        <p:tgtEl>
                                          <p:spTgt spid="12"/>
                                        </p:tgtEl>
                                        <p:attrNameLst>
                                          <p:attrName>ppt_y</p:attrName>
                                        </p:attrNameLst>
                                      </p:cBhvr>
                                      <p:tavLst>
                                        <p:tav tm="0">
                                          <p:val>
                                            <p:strVal val="ppt_y"/>
                                          </p:val>
                                        </p:tav>
                                        <p:tav tm="100000">
                                          <p:val>
                                            <p:strVal val="1+ppt_h/2"/>
                                          </p:val>
                                        </p:tav>
                                      </p:tavLst>
                                    </p:anim>
                                    <p:set>
                                      <p:cBhvr>
                                        <p:cTn id="65" dur="1" fill="hold">
                                          <p:stCondLst>
                                            <p:cond delay="499"/>
                                          </p:stCondLst>
                                        </p:cTn>
                                        <p:tgtEl>
                                          <p:spTgt spid="1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3"/>
                                        </p:tgtEl>
                                        <p:attrNameLst>
                                          <p:attrName>ppt_x</p:attrName>
                                        </p:attrNameLst>
                                      </p:cBhvr>
                                      <p:tavLst>
                                        <p:tav tm="0">
                                          <p:val>
                                            <p:strVal val="ppt_x"/>
                                          </p:val>
                                        </p:tav>
                                        <p:tav tm="100000">
                                          <p:val>
                                            <p:strVal val="ppt_x"/>
                                          </p:val>
                                        </p:tav>
                                      </p:tavLst>
                                    </p:anim>
                                    <p:anim calcmode="lin" valueType="num">
                                      <p:cBhvr additive="base">
                                        <p:cTn id="68" dur="500"/>
                                        <p:tgtEl>
                                          <p:spTgt spid="13"/>
                                        </p:tgtEl>
                                        <p:attrNameLst>
                                          <p:attrName>ppt_y</p:attrName>
                                        </p:attrNameLst>
                                      </p:cBhvr>
                                      <p:tavLst>
                                        <p:tav tm="0">
                                          <p:val>
                                            <p:strVal val="ppt_y"/>
                                          </p:val>
                                        </p:tav>
                                        <p:tav tm="100000">
                                          <p:val>
                                            <p:strVal val="1+ppt_h/2"/>
                                          </p:val>
                                        </p:tav>
                                      </p:tavLst>
                                    </p:anim>
                                    <p:set>
                                      <p:cBhvr>
                                        <p:cTn id="6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9368-028E-A84E-7DE6-096151312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FA273-3888-559E-2509-28FFB63C7063}"/>
              </a:ext>
            </a:extLst>
          </p:cNvPr>
          <p:cNvSpPr>
            <a:spLocks noGrp="1"/>
          </p:cNvSpPr>
          <p:nvPr>
            <p:ph type="title"/>
          </p:nvPr>
        </p:nvSpPr>
        <p:spPr/>
        <p:txBody>
          <a:bodyPr>
            <a:normAutofit/>
          </a:bodyPr>
          <a:lstStyle/>
          <a:p>
            <a:r>
              <a:rPr lang="en-US" sz="4000" dirty="0">
                <a:solidFill>
                  <a:schemeClr val="bg1"/>
                </a:solidFill>
              </a:rPr>
              <a:t>We’ve been here before</a:t>
            </a:r>
            <a:endParaRPr lang="en-DE" sz="4000" dirty="0">
              <a:solidFill>
                <a:schemeClr val="bg1"/>
              </a:solidFill>
            </a:endParaRPr>
          </a:p>
        </p:txBody>
      </p:sp>
      <p:sp>
        <p:nvSpPr>
          <p:cNvPr id="3" name="Content Placeholder 2">
            <a:extLst>
              <a:ext uri="{FF2B5EF4-FFF2-40B4-BE49-F238E27FC236}">
                <a16:creationId xmlns:a16="http://schemas.microsoft.com/office/drawing/2014/main" id="{E1C1DDC3-7C63-742F-A799-F771AE806062}"/>
              </a:ext>
            </a:extLst>
          </p:cNvPr>
          <p:cNvSpPr>
            <a:spLocks noGrp="1"/>
          </p:cNvSpPr>
          <p:nvPr>
            <p:ph idx="1"/>
          </p:nvPr>
        </p:nvSpPr>
        <p:spPr>
          <a:xfrm>
            <a:off x="2530205" y="2821668"/>
            <a:ext cx="6390275" cy="607332"/>
          </a:xfrm>
        </p:spPr>
        <p:txBody>
          <a:bodyPr vert="horz" lIns="91440" tIns="45720" rIns="91440" bIns="45720" rtlCol="0" anchor="t">
            <a:normAutofit/>
          </a:bodyPr>
          <a:lstStyle/>
          <a:p>
            <a:pPr marL="0" indent="0" algn="ctr">
              <a:buNone/>
            </a:pPr>
            <a:r>
              <a:rPr lang="en-GB" sz="3600" b="1" dirty="0">
                <a:solidFill>
                  <a:srgbClr val="CFD856"/>
                </a:solidFill>
                <a:latin typeface="Aptos" panose="020B0004020202020204" pitchFamily="34" charset="0"/>
                <a:ea typeface="+mn-lt"/>
                <a:cs typeface="+mn-lt"/>
              </a:rPr>
              <a:t>It can feel a bit scary…</a:t>
            </a:r>
            <a:endParaRPr lang="en-GB" sz="3600" dirty="0">
              <a:solidFill>
                <a:srgbClr val="CFD856"/>
              </a:solidFill>
              <a:latin typeface="Aptos" panose="020B0004020202020204" pitchFamily="34" charset="0"/>
            </a:endParaRPr>
          </a:p>
          <a:p>
            <a:pPr algn="ctr"/>
            <a:endParaRPr lang="en-GB" sz="3600" dirty="0">
              <a:solidFill>
                <a:srgbClr val="CFD856"/>
              </a:solidFill>
              <a:latin typeface="Aptos" panose="020B0004020202020204" pitchFamily="34" charset="0"/>
            </a:endParaRPr>
          </a:p>
        </p:txBody>
      </p:sp>
    </p:spTree>
    <p:extLst>
      <p:ext uri="{BB962C8B-B14F-4D97-AF65-F5344CB8AC3E}">
        <p14:creationId xmlns:p14="http://schemas.microsoft.com/office/powerpoint/2010/main" val="16276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6B414-E381-22E4-83F5-A9464AC68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53280-F49A-09A7-0C11-B8C8C49D3F4B}"/>
              </a:ext>
            </a:extLst>
          </p:cNvPr>
          <p:cNvSpPr>
            <a:spLocks noGrp="1"/>
          </p:cNvSpPr>
          <p:nvPr>
            <p:ph type="title"/>
          </p:nvPr>
        </p:nvSpPr>
        <p:spPr/>
        <p:txBody>
          <a:bodyPr>
            <a:normAutofit/>
          </a:bodyPr>
          <a:lstStyle/>
          <a:p>
            <a:r>
              <a:rPr lang="en-US" sz="3600" dirty="0">
                <a:solidFill>
                  <a:schemeClr val="bg1"/>
                </a:solidFill>
              </a:rPr>
              <a:t>…long before</a:t>
            </a:r>
            <a:endParaRPr lang="en-DE" sz="3600" dirty="0">
              <a:solidFill>
                <a:schemeClr val="bg1"/>
              </a:solidFill>
            </a:endParaRPr>
          </a:p>
        </p:txBody>
      </p:sp>
      <p:pic>
        <p:nvPicPr>
          <p:cNvPr id="1026" name="Picture 2" descr="Linux - Kostenlose logo-Icons">
            <a:extLst>
              <a:ext uri="{FF2B5EF4-FFF2-40B4-BE49-F238E27FC236}">
                <a16:creationId xmlns:a16="http://schemas.microsoft.com/office/drawing/2014/main" id="{8A234472-0933-2502-B481-A001ED11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98" y="1793259"/>
            <a:ext cx="510051" cy="510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ndows 환경에서 Database(MySQL) 개발 환경 구축">
            <a:extLst>
              <a:ext uri="{FF2B5EF4-FFF2-40B4-BE49-F238E27FC236}">
                <a16:creationId xmlns:a16="http://schemas.microsoft.com/office/drawing/2014/main" id="{792591FB-FE34-FAD6-1ECE-BBDF1AC58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749" y="1759708"/>
            <a:ext cx="931937" cy="9319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bm&quot; Icon - Download for free – Iconduck">
            <a:extLst>
              <a:ext uri="{FF2B5EF4-FFF2-40B4-BE49-F238E27FC236}">
                <a16:creationId xmlns:a16="http://schemas.microsoft.com/office/drawing/2014/main" id="{29D3F048-C7A3-1523-5116-DD4C7B1A4A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2610" y="5599933"/>
            <a:ext cx="492303" cy="49230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0B5B3F53-6121-260F-FF86-11022F810181}"/>
              </a:ext>
            </a:extLst>
          </p:cNvPr>
          <p:cNvGrpSpPr/>
          <p:nvPr/>
        </p:nvGrpSpPr>
        <p:grpSpPr>
          <a:xfrm>
            <a:off x="3923221" y="1761848"/>
            <a:ext cx="954644" cy="702275"/>
            <a:chOff x="4289185" y="2209986"/>
            <a:chExt cx="954644" cy="702275"/>
          </a:xfrm>
        </p:grpSpPr>
        <p:pic>
          <p:nvPicPr>
            <p:cNvPr id="1036" name="Picture 12" descr="Github Logo - Free social media icons">
              <a:extLst>
                <a:ext uri="{FF2B5EF4-FFF2-40B4-BE49-F238E27FC236}">
                  <a16:creationId xmlns:a16="http://schemas.microsoft.com/office/drawing/2014/main" id="{9E541B5E-9518-28F2-3153-0B9C910AA6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9014" y="2209986"/>
              <a:ext cx="459467" cy="4594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802EFD1-6039-0367-D988-A2575DC9F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516" y="2359948"/>
              <a:ext cx="552313" cy="5523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ndroid - Free social media icons">
              <a:extLst>
                <a:ext uri="{FF2B5EF4-FFF2-40B4-BE49-F238E27FC236}">
                  <a16:creationId xmlns:a16="http://schemas.microsoft.com/office/drawing/2014/main" id="{2FB3BE5F-122C-7AC5-689C-82DA7F6B72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185" y="2478447"/>
              <a:ext cx="402331" cy="402331"/>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RedHat&quot; Icon - Download for free – Iconduck">
            <a:extLst>
              <a:ext uri="{FF2B5EF4-FFF2-40B4-BE49-F238E27FC236}">
                <a16:creationId xmlns:a16="http://schemas.microsoft.com/office/drawing/2014/main" id="{34C26612-3AA4-8EF2-F730-2D80C845C0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5417074"/>
            <a:ext cx="597214" cy="5972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3E745F4-B48A-06A4-4E9F-D024A3DB1A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1018" y="2008213"/>
            <a:ext cx="684862" cy="6848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E7DA3A-6A6C-51F2-E77D-33FB28A05A7C}"/>
              </a:ext>
            </a:extLst>
          </p:cNvPr>
          <p:cNvPicPr>
            <a:picLocks noChangeAspect="1"/>
          </p:cNvPicPr>
          <p:nvPr/>
        </p:nvPicPr>
        <p:blipFill>
          <a:blip r:embed="rId11"/>
          <a:stretch>
            <a:fillRect/>
          </a:stretch>
        </p:blipFill>
        <p:spPr>
          <a:xfrm>
            <a:off x="8939266" y="5317465"/>
            <a:ext cx="790070" cy="696823"/>
          </a:xfrm>
          <a:prstGeom prst="rect">
            <a:avLst/>
          </a:prstGeom>
        </p:spPr>
      </p:pic>
      <p:cxnSp>
        <p:nvCxnSpPr>
          <p:cNvPr id="7" name="Straight Connector 6">
            <a:extLst>
              <a:ext uri="{FF2B5EF4-FFF2-40B4-BE49-F238E27FC236}">
                <a16:creationId xmlns:a16="http://schemas.microsoft.com/office/drawing/2014/main" id="{3A140E5E-D398-FC2C-D533-B0D2F261CCC2}"/>
              </a:ext>
            </a:extLst>
          </p:cNvPr>
          <p:cNvCxnSpPr>
            <a:cxnSpLocks/>
          </p:cNvCxnSpPr>
          <p:nvPr/>
        </p:nvCxnSpPr>
        <p:spPr>
          <a:xfrm>
            <a:off x="838200" y="4074160"/>
            <a:ext cx="9839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8CF4DCC-91AB-4569-3C66-3B03205D7D97}"/>
              </a:ext>
            </a:extLst>
          </p:cNvPr>
          <p:cNvCxnSpPr>
            <a:cxnSpLocks/>
          </p:cNvCxnSpPr>
          <p:nvPr/>
        </p:nvCxnSpPr>
        <p:spPr>
          <a:xfrm flipV="1">
            <a:off x="1506220" y="3344206"/>
            <a:ext cx="17714" cy="73152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6E64711-E00D-CBA4-E4D6-4E27A1109611}"/>
              </a:ext>
            </a:extLst>
          </p:cNvPr>
          <p:cNvSpPr txBox="1"/>
          <p:nvPr/>
        </p:nvSpPr>
        <p:spPr>
          <a:xfrm>
            <a:off x="859037" y="2654205"/>
            <a:ext cx="1353820" cy="646331"/>
          </a:xfrm>
          <a:prstGeom prst="rect">
            <a:avLst/>
          </a:prstGeom>
          <a:noFill/>
        </p:spPr>
        <p:txBody>
          <a:bodyPr wrap="square">
            <a:spAutoFit/>
          </a:bodyPr>
          <a:lstStyle/>
          <a:p>
            <a:pPr algn="ctr"/>
            <a:r>
              <a:rPr lang="en-DE" dirty="0">
                <a:solidFill>
                  <a:srgbClr val="CFD856"/>
                </a:solidFill>
              </a:rPr>
              <a:t>Linux and MySQL </a:t>
            </a:r>
          </a:p>
        </p:txBody>
      </p:sp>
      <p:sp>
        <p:nvSpPr>
          <p:cNvPr id="16" name="TextBox 15">
            <a:extLst>
              <a:ext uri="{FF2B5EF4-FFF2-40B4-BE49-F238E27FC236}">
                <a16:creationId xmlns:a16="http://schemas.microsoft.com/office/drawing/2014/main" id="{D9D45CD2-908F-B6C3-27B1-51A0EDBB7528}"/>
              </a:ext>
            </a:extLst>
          </p:cNvPr>
          <p:cNvSpPr txBox="1"/>
          <p:nvPr/>
        </p:nvSpPr>
        <p:spPr>
          <a:xfrm>
            <a:off x="2288557" y="4918756"/>
            <a:ext cx="1826255" cy="646331"/>
          </a:xfrm>
          <a:prstGeom prst="rect">
            <a:avLst/>
          </a:prstGeom>
          <a:noFill/>
        </p:spPr>
        <p:txBody>
          <a:bodyPr wrap="square">
            <a:spAutoFit/>
          </a:bodyPr>
          <a:lstStyle/>
          <a:p>
            <a:pPr algn="ctr"/>
            <a:r>
              <a:rPr lang="en-US" dirty="0">
                <a:solidFill>
                  <a:srgbClr val="CFD856"/>
                </a:solidFill>
              </a:rPr>
              <a:t>IBM commits $1 billion to Linux </a:t>
            </a:r>
            <a:endParaRPr lang="en-DE" dirty="0">
              <a:solidFill>
                <a:srgbClr val="CFD856"/>
              </a:solidFill>
            </a:endParaRPr>
          </a:p>
        </p:txBody>
      </p:sp>
      <p:sp>
        <p:nvSpPr>
          <p:cNvPr id="18" name="TextBox 17">
            <a:extLst>
              <a:ext uri="{FF2B5EF4-FFF2-40B4-BE49-F238E27FC236}">
                <a16:creationId xmlns:a16="http://schemas.microsoft.com/office/drawing/2014/main" id="{5224B6F2-FAEB-E32C-F226-57C1D1017660}"/>
              </a:ext>
            </a:extLst>
          </p:cNvPr>
          <p:cNvSpPr txBox="1"/>
          <p:nvPr/>
        </p:nvSpPr>
        <p:spPr>
          <a:xfrm>
            <a:off x="5376097" y="4818104"/>
            <a:ext cx="2490126" cy="646331"/>
          </a:xfrm>
          <a:prstGeom prst="rect">
            <a:avLst/>
          </a:prstGeom>
          <a:noFill/>
        </p:spPr>
        <p:txBody>
          <a:bodyPr wrap="square">
            <a:spAutoFit/>
          </a:bodyPr>
          <a:lstStyle/>
          <a:p>
            <a:pPr algn="ctr"/>
            <a:r>
              <a:rPr lang="en-US" dirty="0">
                <a:solidFill>
                  <a:srgbClr val="CFD856"/>
                </a:solidFill>
              </a:rPr>
              <a:t>Red Hat reaches $1 billion in revenue </a:t>
            </a:r>
            <a:endParaRPr lang="en-DE" dirty="0">
              <a:solidFill>
                <a:srgbClr val="CFD856"/>
              </a:solidFill>
            </a:endParaRPr>
          </a:p>
        </p:txBody>
      </p:sp>
      <p:sp>
        <p:nvSpPr>
          <p:cNvPr id="19" name="TextBox 18">
            <a:extLst>
              <a:ext uri="{FF2B5EF4-FFF2-40B4-BE49-F238E27FC236}">
                <a16:creationId xmlns:a16="http://schemas.microsoft.com/office/drawing/2014/main" id="{D2BD0CD7-ABE4-3379-FD50-5C5AB5E964B5}"/>
              </a:ext>
            </a:extLst>
          </p:cNvPr>
          <p:cNvSpPr txBox="1"/>
          <p:nvPr/>
        </p:nvSpPr>
        <p:spPr>
          <a:xfrm>
            <a:off x="7174481" y="2693971"/>
            <a:ext cx="2429048" cy="646331"/>
          </a:xfrm>
          <a:prstGeom prst="rect">
            <a:avLst/>
          </a:prstGeom>
          <a:noFill/>
        </p:spPr>
        <p:txBody>
          <a:bodyPr wrap="square">
            <a:spAutoFit/>
          </a:bodyPr>
          <a:lstStyle/>
          <a:p>
            <a:pPr algn="ctr"/>
            <a:r>
              <a:rPr lang="en-US" dirty="0">
                <a:solidFill>
                  <a:srgbClr val="CFD856"/>
                </a:solidFill>
              </a:rPr>
              <a:t>Microsoft open-sources .NET Core </a:t>
            </a:r>
            <a:endParaRPr lang="en-DE" dirty="0">
              <a:solidFill>
                <a:srgbClr val="CFD856"/>
              </a:solidFill>
            </a:endParaRPr>
          </a:p>
        </p:txBody>
      </p:sp>
      <p:sp>
        <p:nvSpPr>
          <p:cNvPr id="20" name="TextBox 19">
            <a:extLst>
              <a:ext uri="{FF2B5EF4-FFF2-40B4-BE49-F238E27FC236}">
                <a16:creationId xmlns:a16="http://schemas.microsoft.com/office/drawing/2014/main" id="{0BE90CB3-DE9E-3911-3F6D-18AE496CA64D}"/>
              </a:ext>
            </a:extLst>
          </p:cNvPr>
          <p:cNvSpPr txBox="1"/>
          <p:nvPr/>
        </p:nvSpPr>
        <p:spPr>
          <a:xfrm>
            <a:off x="9127508" y="4872579"/>
            <a:ext cx="1831459" cy="646331"/>
          </a:xfrm>
          <a:prstGeom prst="rect">
            <a:avLst/>
          </a:prstGeom>
          <a:noFill/>
        </p:spPr>
        <p:txBody>
          <a:bodyPr wrap="square">
            <a:spAutoFit/>
          </a:bodyPr>
          <a:lstStyle/>
          <a:p>
            <a:pPr algn="ctr"/>
            <a:r>
              <a:rPr lang="en-US" dirty="0">
                <a:solidFill>
                  <a:srgbClr val="CFD856"/>
                </a:solidFill>
              </a:rPr>
              <a:t>Microsoft buys </a:t>
            </a:r>
            <a:r>
              <a:rPr lang="en-US" dirty="0" err="1">
                <a:solidFill>
                  <a:srgbClr val="CFD856"/>
                </a:solidFill>
              </a:rPr>
              <a:t>github</a:t>
            </a:r>
            <a:r>
              <a:rPr lang="en-US" dirty="0">
                <a:solidFill>
                  <a:srgbClr val="CFD856"/>
                </a:solidFill>
              </a:rPr>
              <a:t> </a:t>
            </a:r>
            <a:endParaRPr lang="en-DE" dirty="0">
              <a:solidFill>
                <a:srgbClr val="CFD856"/>
              </a:solidFill>
            </a:endParaRPr>
          </a:p>
        </p:txBody>
      </p:sp>
      <p:sp>
        <p:nvSpPr>
          <p:cNvPr id="21" name="TextBox 20">
            <a:extLst>
              <a:ext uri="{FF2B5EF4-FFF2-40B4-BE49-F238E27FC236}">
                <a16:creationId xmlns:a16="http://schemas.microsoft.com/office/drawing/2014/main" id="{024AB07A-0508-54D2-6766-721BF17BF984}"/>
              </a:ext>
            </a:extLst>
          </p:cNvPr>
          <p:cNvSpPr txBox="1"/>
          <p:nvPr/>
        </p:nvSpPr>
        <p:spPr>
          <a:xfrm>
            <a:off x="9603529" y="1427314"/>
            <a:ext cx="2696327" cy="923330"/>
          </a:xfrm>
          <a:prstGeom prst="rect">
            <a:avLst/>
          </a:prstGeom>
          <a:noFill/>
        </p:spPr>
        <p:txBody>
          <a:bodyPr wrap="square">
            <a:spAutoFit/>
          </a:bodyPr>
          <a:lstStyle/>
          <a:p>
            <a:pPr algn="ctr"/>
            <a:r>
              <a:rPr lang="en-US" dirty="0">
                <a:solidFill>
                  <a:srgbClr val="CFD856"/>
                </a:solidFill>
              </a:rPr>
              <a:t>Over 90% of software projects use open-source components </a:t>
            </a:r>
            <a:endParaRPr lang="en-DE" dirty="0">
              <a:solidFill>
                <a:srgbClr val="CFD856"/>
              </a:solidFill>
            </a:endParaRPr>
          </a:p>
        </p:txBody>
      </p:sp>
      <p:cxnSp>
        <p:nvCxnSpPr>
          <p:cNvPr id="24" name="Straight Connector 23">
            <a:extLst>
              <a:ext uri="{FF2B5EF4-FFF2-40B4-BE49-F238E27FC236}">
                <a16:creationId xmlns:a16="http://schemas.microsoft.com/office/drawing/2014/main" id="{E8D17CAE-ECC8-B0CF-4201-AE0137EAC63D}"/>
              </a:ext>
            </a:extLst>
          </p:cNvPr>
          <p:cNvCxnSpPr>
            <a:cxnSpLocks/>
          </p:cNvCxnSpPr>
          <p:nvPr/>
        </p:nvCxnSpPr>
        <p:spPr>
          <a:xfrm flipV="1">
            <a:off x="3199905" y="4076315"/>
            <a:ext cx="17714" cy="73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41A402A-3D00-1BB4-B9AE-246A03933DA4}"/>
              </a:ext>
            </a:extLst>
          </p:cNvPr>
          <p:cNvCxnSpPr>
            <a:cxnSpLocks/>
          </p:cNvCxnSpPr>
          <p:nvPr/>
        </p:nvCxnSpPr>
        <p:spPr>
          <a:xfrm flipV="1">
            <a:off x="4884735" y="3340486"/>
            <a:ext cx="17714" cy="73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C0A13E2-1D2E-6944-E297-FEFC0288553E}"/>
              </a:ext>
            </a:extLst>
          </p:cNvPr>
          <p:cNvCxnSpPr>
            <a:cxnSpLocks/>
          </p:cNvCxnSpPr>
          <p:nvPr/>
        </p:nvCxnSpPr>
        <p:spPr>
          <a:xfrm flipV="1">
            <a:off x="6603446" y="4076315"/>
            <a:ext cx="17714" cy="73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0D423F0-7FFA-09E6-16EA-581EE848000A}"/>
              </a:ext>
            </a:extLst>
          </p:cNvPr>
          <p:cNvCxnSpPr>
            <a:cxnSpLocks/>
          </p:cNvCxnSpPr>
          <p:nvPr/>
        </p:nvCxnSpPr>
        <p:spPr>
          <a:xfrm flipV="1">
            <a:off x="8279419" y="3356396"/>
            <a:ext cx="17714" cy="73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7167FF4-8EFE-1C93-7E61-79C00E6E7F0F}"/>
              </a:ext>
            </a:extLst>
          </p:cNvPr>
          <p:cNvCxnSpPr>
            <a:cxnSpLocks/>
          </p:cNvCxnSpPr>
          <p:nvPr/>
        </p:nvCxnSpPr>
        <p:spPr>
          <a:xfrm flipV="1">
            <a:off x="9995496" y="4072006"/>
            <a:ext cx="0" cy="762093"/>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4FA590B-4AE0-CD89-76A2-BF338AE9DA5C}"/>
              </a:ext>
            </a:extLst>
          </p:cNvPr>
          <p:cNvSpPr txBox="1"/>
          <p:nvPr/>
        </p:nvSpPr>
        <p:spPr>
          <a:xfrm>
            <a:off x="4041769" y="2115285"/>
            <a:ext cx="1776150" cy="1200329"/>
          </a:xfrm>
          <a:prstGeom prst="rect">
            <a:avLst/>
          </a:prstGeom>
          <a:noFill/>
        </p:spPr>
        <p:txBody>
          <a:bodyPr wrap="square">
            <a:spAutoFit/>
          </a:bodyPr>
          <a:lstStyle/>
          <a:p>
            <a:pPr algn="ctr"/>
            <a:br>
              <a:rPr lang="en-US" dirty="0">
                <a:solidFill>
                  <a:srgbClr val="CFD856"/>
                </a:solidFill>
              </a:rPr>
            </a:br>
            <a:r>
              <a:rPr lang="en-US" dirty="0" err="1">
                <a:solidFill>
                  <a:srgbClr val="CFD856"/>
                </a:solidFill>
              </a:rPr>
              <a:t>Github</a:t>
            </a:r>
            <a:r>
              <a:rPr lang="en-US" dirty="0">
                <a:solidFill>
                  <a:srgbClr val="CFD856"/>
                </a:solidFill>
              </a:rPr>
              <a:t>, Stack Overflow and Android</a:t>
            </a:r>
            <a:endParaRPr lang="en-DE" dirty="0">
              <a:solidFill>
                <a:srgbClr val="CFD856"/>
              </a:solidFill>
            </a:endParaRPr>
          </a:p>
        </p:txBody>
      </p:sp>
      <p:sp>
        <p:nvSpPr>
          <p:cNvPr id="33" name="TextBox 32">
            <a:extLst>
              <a:ext uri="{FF2B5EF4-FFF2-40B4-BE49-F238E27FC236}">
                <a16:creationId xmlns:a16="http://schemas.microsoft.com/office/drawing/2014/main" id="{20426781-D21D-E844-AA31-DDF21C933FAF}"/>
              </a:ext>
            </a:extLst>
          </p:cNvPr>
          <p:cNvSpPr txBox="1"/>
          <p:nvPr/>
        </p:nvSpPr>
        <p:spPr>
          <a:xfrm>
            <a:off x="4562132" y="4072367"/>
            <a:ext cx="782994" cy="369332"/>
          </a:xfrm>
          <a:prstGeom prst="rect">
            <a:avLst/>
          </a:prstGeom>
          <a:noFill/>
        </p:spPr>
        <p:txBody>
          <a:bodyPr wrap="square">
            <a:spAutoFit/>
          </a:bodyPr>
          <a:lstStyle/>
          <a:p>
            <a:r>
              <a:rPr lang="en-US" dirty="0">
                <a:solidFill>
                  <a:srgbClr val="CFD856"/>
                </a:solidFill>
              </a:rPr>
              <a:t>2008</a:t>
            </a:r>
            <a:endParaRPr lang="en-DE" dirty="0"/>
          </a:p>
        </p:txBody>
      </p:sp>
      <p:sp>
        <p:nvSpPr>
          <p:cNvPr id="35" name="TextBox 34">
            <a:extLst>
              <a:ext uri="{FF2B5EF4-FFF2-40B4-BE49-F238E27FC236}">
                <a16:creationId xmlns:a16="http://schemas.microsoft.com/office/drawing/2014/main" id="{6821C4C8-374C-F581-FA16-A8CAD2006323}"/>
              </a:ext>
            </a:extLst>
          </p:cNvPr>
          <p:cNvSpPr txBox="1"/>
          <p:nvPr/>
        </p:nvSpPr>
        <p:spPr>
          <a:xfrm>
            <a:off x="2854544" y="3746848"/>
            <a:ext cx="800708" cy="369332"/>
          </a:xfrm>
          <a:prstGeom prst="rect">
            <a:avLst/>
          </a:prstGeom>
          <a:noFill/>
        </p:spPr>
        <p:txBody>
          <a:bodyPr wrap="square">
            <a:spAutoFit/>
          </a:bodyPr>
          <a:lstStyle/>
          <a:p>
            <a:r>
              <a:rPr lang="en-US" dirty="0">
                <a:solidFill>
                  <a:srgbClr val="CFD856"/>
                </a:solidFill>
              </a:rPr>
              <a:t>2000</a:t>
            </a:r>
            <a:endParaRPr lang="en-DE" dirty="0"/>
          </a:p>
        </p:txBody>
      </p:sp>
      <p:sp>
        <p:nvSpPr>
          <p:cNvPr id="36" name="TextBox 35">
            <a:extLst>
              <a:ext uri="{FF2B5EF4-FFF2-40B4-BE49-F238E27FC236}">
                <a16:creationId xmlns:a16="http://schemas.microsoft.com/office/drawing/2014/main" id="{DC5DE463-DE88-D892-3B6A-5498878BBE1E}"/>
              </a:ext>
            </a:extLst>
          </p:cNvPr>
          <p:cNvSpPr txBox="1"/>
          <p:nvPr/>
        </p:nvSpPr>
        <p:spPr>
          <a:xfrm>
            <a:off x="1164753" y="4044479"/>
            <a:ext cx="800708" cy="369332"/>
          </a:xfrm>
          <a:prstGeom prst="rect">
            <a:avLst/>
          </a:prstGeom>
          <a:noFill/>
        </p:spPr>
        <p:txBody>
          <a:bodyPr wrap="square">
            <a:spAutoFit/>
          </a:bodyPr>
          <a:lstStyle/>
          <a:p>
            <a:r>
              <a:rPr lang="en-US" dirty="0">
                <a:solidFill>
                  <a:srgbClr val="CFD856"/>
                </a:solidFill>
              </a:rPr>
              <a:t>1994</a:t>
            </a:r>
            <a:endParaRPr lang="en-DE" dirty="0"/>
          </a:p>
        </p:txBody>
      </p:sp>
      <p:sp>
        <p:nvSpPr>
          <p:cNvPr id="38" name="TextBox 37">
            <a:extLst>
              <a:ext uri="{FF2B5EF4-FFF2-40B4-BE49-F238E27FC236}">
                <a16:creationId xmlns:a16="http://schemas.microsoft.com/office/drawing/2014/main" id="{1B33CF4D-4F4A-35FB-83B5-C8F9379C7706}"/>
              </a:ext>
            </a:extLst>
          </p:cNvPr>
          <p:cNvSpPr txBox="1"/>
          <p:nvPr/>
        </p:nvSpPr>
        <p:spPr>
          <a:xfrm>
            <a:off x="6272574" y="3722156"/>
            <a:ext cx="800708" cy="369332"/>
          </a:xfrm>
          <a:prstGeom prst="rect">
            <a:avLst/>
          </a:prstGeom>
          <a:noFill/>
        </p:spPr>
        <p:txBody>
          <a:bodyPr wrap="square">
            <a:spAutoFit/>
          </a:bodyPr>
          <a:lstStyle/>
          <a:p>
            <a:r>
              <a:rPr lang="en-US" dirty="0">
                <a:solidFill>
                  <a:srgbClr val="CFD856"/>
                </a:solidFill>
              </a:rPr>
              <a:t>2012</a:t>
            </a:r>
            <a:endParaRPr lang="en-DE" dirty="0"/>
          </a:p>
        </p:txBody>
      </p:sp>
      <p:sp>
        <p:nvSpPr>
          <p:cNvPr id="39" name="TextBox 38">
            <a:extLst>
              <a:ext uri="{FF2B5EF4-FFF2-40B4-BE49-F238E27FC236}">
                <a16:creationId xmlns:a16="http://schemas.microsoft.com/office/drawing/2014/main" id="{83D9E843-1A49-A46C-0057-1A0ED6AB94DC}"/>
              </a:ext>
            </a:extLst>
          </p:cNvPr>
          <p:cNvSpPr txBox="1"/>
          <p:nvPr/>
        </p:nvSpPr>
        <p:spPr>
          <a:xfrm>
            <a:off x="7988651" y="4098076"/>
            <a:ext cx="800708" cy="369332"/>
          </a:xfrm>
          <a:prstGeom prst="rect">
            <a:avLst/>
          </a:prstGeom>
          <a:noFill/>
        </p:spPr>
        <p:txBody>
          <a:bodyPr wrap="square">
            <a:spAutoFit/>
          </a:bodyPr>
          <a:lstStyle/>
          <a:p>
            <a:r>
              <a:rPr lang="en-US" dirty="0">
                <a:solidFill>
                  <a:srgbClr val="CFD856"/>
                </a:solidFill>
              </a:rPr>
              <a:t>2015</a:t>
            </a:r>
            <a:endParaRPr lang="en-DE" dirty="0"/>
          </a:p>
        </p:txBody>
      </p:sp>
      <p:sp>
        <p:nvSpPr>
          <p:cNvPr id="40" name="TextBox 39">
            <a:extLst>
              <a:ext uri="{FF2B5EF4-FFF2-40B4-BE49-F238E27FC236}">
                <a16:creationId xmlns:a16="http://schemas.microsoft.com/office/drawing/2014/main" id="{56213C7C-6F30-99C8-6119-B4023DEE8A42}"/>
              </a:ext>
            </a:extLst>
          </p:cNvPr>
          <p:cNvSpPr txBox="1"/>
          <p:nvPr/>
        </p:nvSpPr>
        <p:spPr>
          <a:xfrm>
            <a:off x="9658401" y="3725554"/>
            <a:ext cx="800708" cy="369332"/>
          </a:xfrm>
          <a:prstGeom prst="rect">
            <a:avLst/>
          </a:prstGeom>
          <a:noFill/>
        </p:spPr>
        <p:txBody>
          <a:bodyPr wrap="square">
            <a:spAutoFit/>
          </a:bodyPr>
          <a:lstStyle/>
          <a:p>
            <a:r>
              <a:rPr lang="en-US" dirty="0">
                <a:solidFill>
                  <a:srgbClr val="CFD856"/>
                </a:solidFill>
              </a:rPr>
              <a:t>2018</a:t>
            </a:r>
            <a:endParaRPr lang="en-DE" dirty="0"/>
          </a:p>
        </p:txBody>
      </p:sp>
      <p:cxnSp>
        <p:nvCxnSpPr>
          <p:cNvPr id="44" name="Straight Arrow Connector 43">
            <a:extLst>
              <a:ext uri="{FF2B5EF4-FFF2-40B4-BE49-F238E27FC236}">
                <a16:creationId xmlns:a16="http://schemas.microsoft.com/office/drawing/2014/main" id="{4E2AA74D-5A74-B962-AFC5-CB65241C49DE}"/>
              </a:ext>
            </a:extLst>
          </p:cNvPr>
          <p:cNvCxnSpPr/>
          <p:nvPr/>
        </p:nvCxnSpPr>
        <p:spPr>
          <a:xfrm flipV="1">
            <a:off x="10678160" y="2464123"/>
            <a:ext cx="959104" cy="16078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C4AFF170-5E73-BAC7-DEBE-8DC92F98AD08}"/>
              </a:ext>
            </a:extLst>
          </p:cNvPr>
          <p:cNvSpPr txBox="1"/>
          <p:nvPr/>
        </p:nvSpPr>
        <p:spPr>
          <a:xfrm rot="18065468">
            <a:off x="10932609" y="2499277"/>
            <a:ext cx="800708" cy="369332"/>
          </a:xfrm>
          <a:prstGeom prst="rect">
            <a:avLst/>
          </a:prstGeom>
          <a:noFill/>
        </p:spPr>
        <p:txBody>
          <a:bodyPr wrap="square">
            <a:spAutoFit/>
          </a:bodyPr>
          <a:lstStyle/>
          <a:p>
            <a:r>
              <a:rPr lang="en-US" dirty="0">
                <a:solidFill>
                  <a:srgbClr val="CFD856"/>
                </a:solidFill>
              </a:rPr>
              <a:t>2023</a:t>
            </a:r>
            <a:endParaRPr lang="en-DE" dirty="0"/>
          </a:p>
        </p:txBody>
      </p:sp>
    </p:spTree>
    <p:extLst>
      <p:ext uri="{BB962C8B-B14F-4D97-AF65-F5344CB8AC3E}">
        <p14:creationId xmlns:p14="http://schemas.microsoft.com/office/powerpoint/2010/main" val="11407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0"/>
                                  </p:stCondLst>
                                  <p:childTnLst>
                                    <p:set>
                                      <p:cBhvr>
                                        <p:cTn id="47" dur="1" fill="hold">
                                          <p:stCondLst>
                                            <p:cond delay="0"/>
                                          </p:stCondLst>
                                        </p:cTn>
                                        <p:tgtEl>
                                          <p:spTgt spid="1034"/>
                                        </p:tgtEl>
                                        <p:attrNameLst>
                                          <p:attrName>style.visibility</p:attrName>
                                        </p:attrNameLst>
                                      </p:cBhvr>
                                      <p:to>
                                        <p:strVal val="visible"/>
                                      </p:to>
                                    </p:set>
                                    <p:animEffect transition="in" filter="wipe(left)">
                                      <p:cBhvr>
                                        <p:cTn id="48" dur="500"/>
                                        <p:tgtEl>
                                          <p:spTgt spid="103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anim calcmode="lin" valueType="num">
                                      <p:cBhvr>
                                        <p:cTn id="54" dur="1000" fill="hold"/>
                                        <p:tgtEl>
                                          <p:spTgt spid="33"/>
                                        </p:tgtEl>
                                        <p:attrNameLst>
                                          <p:attrName>ppt_x</p:attrName>
                                        </p:attrNameLst>
                                      </p:cBhvr>
                                      <p:tavLst>
                                        <p:tav tm="0">
                                          <p:val>
                                            <p:strVal val="#ppt_x"/>
                                          </p:val>
                                        </p:tav>
                                        <p:tav tm="100000">
                                          <p:val>
                                            <p:strVal val="#ppt_x"/>
                                          </p:val>
                                        </p:tav>
                                      </p:tavLst>
                                    </p:anim>
                                    <p:anim calcmode="lin" valueType="num">
                                      <p:cBhvr>
                                        <p:cTn id="5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par>
                                <p:cTn id="65" presetID="22" presetClass="entr" presetSubtype="8"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anim calcmode="lin" valueType="num">
                                      <p:cBhvr>
                                        <p:cTn id="73" dur="1000" fill="hold"/>
                                        <p:tgtEl>
                                          <p:spTgt spid="38"/>
                                        </p:tgtEl>
                                        <p:attrNameLst>
                                          <p:attrName>ppt_x</p:attrName>
                                        </p:attrNameLst>
                                      </p:cBhvr>
                                      <p:tavLst>
                                        <p:tav tm="0">
                                          <p:val>
                                            <p:strVal val="#ppt_x"/>
                                          </p:val>
                                        </p:tav>
                                        <p:tav tm="100000">
                                          <p:val>
                                            <p:strVal val="#ppt_x"/>
                                          </p:val>
                                        </p:tav>
                                      </p:tavLst>
                                    </p:anim>
                                    <p:anim calcmode="lin" valueType="num">
                                      <p:cBhvr>
                                        <p:cTn id="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up)">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par>
                                <p:cTn id="84" presetID="22" presetClass="entr" presetSubtype="8" fill="hold" nodeType="withEffect">
                                  <p:stCondLst>
                                    <p:cond delay="0"/>
                                  </p:stCondLst>
                                  <p:childTnLst>
                                    <p:set>
                                      <p:cBhvr>
                                        <p:cTn id="85" dur="1" fill="hold">
                                          <p:stCondLst>
                                            <p:cond delay="0"/>
                                          </p:stCondLst>
                                        </p:cTn>
                                        <p:tgtEl>
                                          <p:spTgt spid="1042"/>
                                        </p:tgtEl>
                                        <p:attrNameLst>
                                          <p:attrName>style.visibility</p:attrName>
                                        </p:attrNameLst>
                                      </p:cBhvr>
                                      <p:to>
                                        <p:strVal val="visible"/>
                                      </p:to>
                                    </p:set>
                                    <p:animEffect transition="in" filter="wipe(left)">
                                      <p:cBhvr>
                                        <p:cTn id="86" dur="500"/>
                                        <p:tgtEl>
                                          <p:spTgt spid="1042"/>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1000"/>
                                        <p:tgtEl>
                                          <p:spTgt spid="39"/>
                                        </p:tgtEl>
                                      </p:cBhvr>
                                    </p:animEffect>
                                    <p:anim calcmode="lin" valueType="num">
                                      <p:cBhvr>
                                        <p:cTn id="92" dur="1000" fill="hold"/>
                                        <p:tgtEl>
                                          <p:spTgt spid="39"/>
                                        </p:tgtEl>
                                        <p:attrNameLst>
                                          <p:attrName>ppt_x</p:attrName>
                                        </p:attrNameLst>
                                      </p:cBhvr>
                                      <p:tavLst>
                                        <p:tav tm="0">
                                          <p:val>
                                            <p:strVal val="#ppt_x"/>
                                          </p:val>
                                        </p:tav>
                                        <p:tav tm="100000">
                                          <p:val>
                                            <p:strVal val="#ppt_x"/>
                                          </p:val>
                                        </p:tav>
                                      </p:tavLst>
                                    </p:anim>
                                    <p:anim calcmode="lin" valueType="num">
                                      <p:cBhvr>
                                        <p:cTn id="9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down)">
                                      <p:cBhvr>
                                        <p:cTn id="98" dur="500"/>
                                        <p:tgtEl>
                                          <p:spTgt spid="27"/>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wipe(left)">
                                      <p:cBhvr>
                                        <p:cTn id="102" dur="500"/>
                                        <p:tgtEl>
                                          <p:spTgt spid="19"/>
                                        </p:tgtEl>
                                      </p:cBhvr>
                                    </p:animEffect>
                                  </p:childTnLst>
                                </p:cTn>
                              </p:par>
                              <p:par>
                                <p:cTn id="103" presetID="22" presetClass="entr" presetSubtype="8" fill="hold" nodeType="withEffect">
                                  <p:stCondLst>
                                    <p:cond delay="0"/>
                                  </p:stCondLst>
                                  <p:childTnLst>
                                    <p:set>
                                      <p:cBhvr>
                                        <p:cTn id="104" dur="1" fill="hold">
                                          <p:stCondLst>
                                            <p:cond delay="0"/>
                                          </p:stCondLst>
                                        </p:cTn>
                                        <p:tgtEl>
                                          <p:spTgt spid="1044"/>
                                        </p:tgtEl>
                                        <p:attrNameLst>
                                          <p:attrName>style.visibility</p:attrName>
                                        </p:attrNameLst>
                                      </p:cBhvr>
                                      <p:to>
                                        <p:strVal val="visible"/>
                                      </p:to>
                                    </p:set>
                                    <p:animEffect transition="in" filter="wipe(left)">
                                      <p:cBhvr>
                                        <p:cTn id="105" dur="500"/>
                                        <p:tgtEl>
                                          <p:spTgt spid="1044"/>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up)">
                                      <p:cBhvr>
                                        <p:cTn id="117" dur="500"/>
                                        <p:tgtEl>
                                          <p:spTgt spid="28"/>
                                        </p:tgtEl>
                                      </p:cBhvr>
                                    </p:animEffect>
                                  </p:childTnLst>
                                </p:cTn>
                              </p:par>
                            </p:childTnLst>
                          </p:cTn>
                        </p:par>
                        <p:par>
                          <p:cTn id="118" fill="hold">
                            <p:stCondLst>
                              <p:cond delay="500"/>
                            </p:stCondLst>
                            <p:childTnLst>
                              <p:par>
                                <p:cTn id="119" presetID="22" presetClass="entr" presetSubtype="8" fill="hold" grpId="0" nodeType="after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ipe(left)">
                                      <p:cBhvr>
                                        <p:cTn id="121" dur="500"/>
                                        <p:tgtEl>
                                          <p:spTgt spid="20"/>
                                        </p:tgtEl>
                                      </p:cBhvr>
                                    </p:animEffect>
                                  </p:childTnLst>
                                </p:cTn>
                              </p:par>
                              <p:par>
                                <p:cTn id="122" presetID="22" presetClass="entr" presetSubtype="8" fill="hold" nodeType="withEffect">
                                  <p:stCondLst>
                                    <p:cond delay="0"/>
                                  </p:stCondLst>
                                  <p:childTnLst>
                                    <p:set>
                                      <p:cBhvr>
                                        <p:cTn id="123" dur="1" fill="hold">
                                          <p:stCondLst>
                                            <p:cond delay="0"/>
                                          </p:stCondLst>
                                        </p:cTn>
                                        <p:tgtEl>
                                          <p:spTgt spid="5"/>
                                        </p:tgtEl>
                                        <p:attrNameLst>
                                          <p:attrName>style.visibility</p:attrName>
                                        </p:attrNameLst>
                                      </p:cBhvr>
                                      <p:to>
                                        <p:strVal val="visible"/>
                                      </p:to>
                                    </p:set>
                                    <p:animEffect transition="in" filter="wipe(left)">
                                      <p:cBhvr>
                                        <p:cTn id="124" dur="500"/>
                                        <p:tgtEl>
                                          <p:spTgt spid="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nodeType="click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wipe(down)">
                                      <p:cBhvr>
                                        <p:cTn id="129" dur="500"/>
                                        <p:tgtEl>
                                          <p:spTgt spid="44"/>
                                        </p:tgtEl>
                                      </p:cBhvr>
                                    </p:animEffect>
                                  </p:childTnLst>
                                </p:cTn>
                              </p:par>
                            </p:childTnLst>
                          </p:cTn>
                        </p:par>
                        <p:par>
                          <p:cTn id="130" fill="hold">
                            <p:stCondLst>
                              <p:cond delay="500"/>
                            </p:stCondLst>
                            <p:childTnLst>
                              <p:par>
                                <p:cTn id="131" presetID="42" presetClass="entr" presetSubtype="0" fill="hold" grpId="0" nodeType="after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fade">
                                      <p:cBhvr>
                                        <p:cTn id="133" dur="1000"/>
                                        <p:tgtEl>
                                          <p:spTgt spid="46"/>
                                        </p:tgtEl>
                                      </p:cBhvr>
                                    </p:animEffect>
                                    <p:anim calcmode="lin" valueType="num">
                                      <p:cBhvr>
                                        <p:cTn id="134" dur="1000" fill="hold"/>
                                        <p:tgtEl>
                                          <p:spTgt spid="46"/>
                                        </p:tgtEl>
                                        <p:attrNameLst>
                                          <p:attrName>ppt_x</p:attrName>
                                        </p:attrNameLst>
                                      </p:cBhvr>
                                      <p:tavLst>
                                        <p:tav tm="0">
                                          <p:val>
                                            <p:strVal val="#ppt_x"/>
                                          </p:val>
                                        </p:tav>
                                        <p:tav tm="100000">
                                          <p:val>
                                            <p:strVal val="#ppt_x"/>
                                          </p:val>
                                        </p:tav>
                                      </p:tavLst>
                                    </p:anim>
                                    <p:anim calcmode="lin" valueType="num">
                                      <p:cBhvr>
                                        <p:cTn id="135" dur="1000" fill="hold"/>
                                        <p:tgtEl>
                                          <p:spTgt spid="46"/>
                                        </p:tgtEl>
                                        <p:attrNameLst>
                                          <p:attrName>ppt_y</p:attrName>
                                        </p:attrNameLst>
                                      </p:cBhvr>
                                      <p:tavLst>
                                        <p:tav tm="0">
                                          <p:val>
                                            <p:strVal val="#ppt_y+.1"/>
                                          </p:val>
                                        </p:tav>
                                        <p:tav tm="100000">
                                          <p:val>
                                            <p:strVal val="#ppt_y"/>
                                          </p:val>
                                        </p:tav>
                                      </p:tavLst>
                                    </p:anim>
                                  </p:childTnLst>
                                </p:cTn>
                              </p:par>
                            </p:childTnLst>
                          </p:cTn>
                        </p:par>
                        <p:par>
                          <p:cTn id="136" fill="hold">
                            <p:stCondLst>
                              <p:cond delay="1500"/>
                            </p:stCondLst>
                            <p:childTnLst>
                              <p:par>
                                <p:cTn id="137" presetID="22" presetClass="entr" presetSubtype="8" fill="hold" grpId="0" nodeType="after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wipe(left)">
                                      <p:cBhvr>
                                        <p:cTn id="1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P spid="30" grpId="0"/>
      <p:bldP spid="33" grpId="0"/>
      <p:bldP spid="35" grpId="0"/>
      <p:bldP spid="36" grpId="0"/>
      <p:bldP spid="38" grpId="0"/>
      <p:bldP spid="39" grpId="0"/>
      <p:bldP spid="40"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9698B-C284-B66D-C850-13450A37A8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2EBF2-AFF2-832F-1718-F388DB13F49A}"/>
              </a:ext>
            </a:extLst>
          </p:cNvPr>
          <p:cNvSpPr>
            <a:spLocks noGrp="1"/>
          </p:cNvSpPr>
          <p:nvPr>
            <p:ph type="title"/>
          </p:nvPr>
        </p:nvSpPr>
        <p:spPr/>
        <p:txBody>
          <a:bodyPr>
            <a:normAutofit/>
          </a:bodyPr>
          <a:lstStyle/>
          <a:p>
            <a:r>
              <a:rPr lang="en-US" sz="3600" dirty="0">
                <a:solidFill>
                  <a:schemeClr val="bg1"/>
                </a:solidFill>
              </a:rPr>
              <a:t>Now It's AI’s Turn</a:t>
            </a:r>
            <a:endParaRPr lang="en-DE" sz="3600" dirty="0">
              <a:solidFill>
                <a:schemeClr val="bg1"/>
              </a:solidFill>
            </a:endParaRPr>
          </a:p>
        </p:txBody>
      </p:sp>
      <p:pic>
        <p:nvPicPr>
          <p:cNvPr id="5" name="Picture 4" descr="A cartoon of a group of people&#10;&#10;AI-generated content may be incorrect.">
            <a:extLst>
              <a:ext uri="{FF2B5EF4-FFF2-40B4-BE49-F238E27FC236}">
                <a16:creationId xmlns:a16="http://schemas.microsoft.com/office/drawing/2014/main" id="{CF56022F-46DB-77FB-A5EE-191F277E2E1E}"/>
              </a:ext>
            </a:extLst>
          </p:cNvPr>
          <p:cNvPicPr>
            <a:picLocks noChangeAspect="1"/>
          </p:cNvPicPr>
          <p:nvPr/>
        </p:nvPicPr>
        <p:blipFill>
          <a:blip r:embed="rId3"/>
          <a:srcRect b="50103"/>
          <a:stretch/>
        </p:blipFill>
        <p:spPr>
          <a:xfrm>
            <a:off x="3583756" y="2081130"/>
            <a:ext cx="4572000" cy="3421930"/>
          </a:xfrm>
          <a:prstGeom prst="rect">
            <a:avLst/>
          </a:prstGeom>
          <a:scene3d>
            <a:camera prst="perspectiveFront"/>
            <a:lightRig rig="threePt" dir="t"/>
          </a:scene3d>
        </p:spPr>
      </p:pic>
      <p:pic>
        <p:nvPicPr>
          <p:cNvPr id="9" name="Picture 8" descr="A cartoon of a group of people&#10;&#10;AI-generated content may be incorrect.">
            <a:extLst>
              <a:ext uri="{FF2B5EF4-FFF2-40B4-BE49-F238E27FC236}">
                <a16:creationId xmlns:a16="http://schemas.microsoft.com/office/drawing/2014/main" id="{BF38A10D-E64A-8F8E-55BE-1F1936F3F0B6}"/>
              </a:ext>
            </a:extLst>
          </p:cNvPr>
          <p:cNvPicPr>
            <a:picLocks noChangeAspect="1"/>
          </p:cNvPicPr>
          <p:nvPr/>
        </p:nvPicPr>
        <p:blipFill>
          <a:blip r:embed="rId3"/>
          <a:srcRect t="50103"/>
          <a:stretch/>
        </p:blipFill>
        <p:spPr>
          <a:xfrm>
            <a:off x="3583756" y="2081130"/>
            <a:ext cx="4572000" cy="3421929"/>
          </a:xfrm>
          <a:prstGeom prst="rect">
            <a:avLst/>
          </a:prstGeom>
          <a:scene3d>
            <a:camera prst="perspectiveFront">
              <a:rot lat="0" lon="21540000" rev="0"/>
            </a:camera>
            <a:lightRig rig="threePt" dir="t"/>
          </a:scene3d>
        </p:spPr>
      </p:pic>
    </p:spTree>
    <p:extLst>
      <p:ext uri="{BB962C8B-B14F-4D97-AF65-F5344CB8AC3E}">
        <p14:creationId xmlns:p14="http://schemas.microsoft.com/office/powerpoint/2010/main" val="219030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96E33-4260-AF86-A9E5-3B887618D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86794-D524-3E5D-7B31-0AEF51431123}"/>
              </a:ext>
            </a:extLst>
          </p:cNvPr>
          <p:cNvSpPr>
            <a:spLocks noGrp="1"/>
          </p:cNvSpPr>
          <p:nvPr>
            <p:ph type="title"/>
          </p:nvPr>
        </p:nvSpPr>
        <p:spPr/>
        <p:txBody>
          <a:bodyPr>
            <a:normAutofit/>
          </a:bodyPr>
          <a:lstStyle/>
          <a:p>
            <a:r>
              <a:rPr lang="en-US" sz="3600" dirty="0">
                <a:solidFill>
                  <a:schemeClr val="bg1"/>
                </a:solidFill>
              </a:rPr>
              <a:t>Three levels of control</a:t>
            </a:r>
            <a:endParaRPr lang="en-DE" sz="3600" dirty="0">
              <a:solidFill>
                <a:schemeClr val="bg1"/>
              </a:solidFill>
            </a:endParaRPr>
          </a:p>
        </p:txBody>
      </p:sp>
      <p:sp>
        <p:nvSpPr>
          <p:cNvPr id="3" name="Arrow: Down 2">
            <a:extLst>
              <a:ext uri="{FF2B5EF4-FFF2-40B4-BE49-F238E27FC236}">
                <a16:creationId xmlns:a16="http://schemas.microsoft.com/office/drawing/2014/main" id="{FF21C36A-B86F-DDFD-194A-F1003111CE40}"/>
              </a:ext>
            </a:extLst>
          </p:cNvPr>
          <p:cNvSpPr/>
          <p:nvPr/>
        </p:nvSpPr>
        <p:spPr bwMode="auto">
          <a:xfrm>
            <a:off x="1431997" y="1758314"/>
            <a:ext cx="464292" cy="5099686"/>
          </a:xfrm>
          <a:prstGeom prst="downArrow">
            <a:avLst>
              <a:gd name="adj1" fmla="val 64128"/>
              <a:gd name="adj2" fmla="val 67515"/>
            </a:avLst>
          </a:prstGeom>
          <a:solidFill>
            <a:srgbClr val="03181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76C4B5BB-909C-3FE6-D279-6BA8935681B0}"/>
              </a:ext>
            </a:extLst>
          </p:cNvPr>
          <p:cNvSpPr/>
          <p:nvPr/>
        </p:nvSpPr>
        <p:spPr>
          <a:xfrm>
            <a:off x="1966338" y="1513126"/>
            <a:ext cx="5714621" cy="5344874"/>
          </a:xfrm>
          <a:prstGeom prst="roundRect">
            <a:avLst>
              <a:gd name="adj" fmla="val 679"/>
            </a:avLst>
          </a:prstGeom>
          <a:solidFill>
            <a:srgbClr val="17AAD2">
              <a:alpha val="5098"/>
            </a:srgbClr>
          </a:solidFill>
          <a:ln>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09625"/>
            <a:endParaRPr lang="en-US" sz="1400">
              <a:latin typeface="Aptos SemiBold" panose="020B0004020202020204" pitchFamily="34" charset="0"/>
            </a:endParaRPr>
          </a:p>
        </p:txBody>
      </p:sp>
      <p:sp>
        <p:nvSpPr>
          <p:cNvPr id="7" name="Rectangle: Rounded Corners 6">
            <a:extLst>
              <a:ext uri="{FF2B5EF4-FFF2-40B4-BE49-F238E27FC236}">
                <a16:creationId xmlns:a16="http://schemas.microsoft.com/office/drawing/2014/main" id="{EB186395-774C-09C7-8027-3C96AB0E1D49}"/>
              </a:ext>
            </a:extLst>
          </p:cNvPr>
          <p:cNvSpPr/>
          <p:nvPr/>
        </p:nvSpPr>
        <p:spPr>
          <a:xfrm>
            <a:off x="1117386" y="2003416"/>
            <a:ext cx="6795221" cy="1655503"/>
          </a:xfrm>
          <a:prstGeom prst="roundRect">
            <a:avLst>
              <a:gd name="adj" fmla="val 679"/>
            </a:avLst>
          </a:prstGeom>
          <a:solidFill>
            <a:schemeClr val="accent2">
              <a:alpha val="5098"/>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88" indent="-1588"/>
            <a:endParaRPr lang="en-US" sz="1400" dirty="0">
              <a:latin typeface="Aptos SemiBold" panose="020B0004020202020204" pitchFamily="34" charset="0"/>
            </a:endParaRPr>
          </a:p>
        </p:txBody>
      </p:sp>
      <p:sp>
        <p:nvSpPr>
          <p:cNvPr id="8" name="TextBox 7">
            <a:extLst>
              <a:ext uri="{FF2B5EF4-FFF2-40B4-BE49-F238E27FC236}">
                <a16:creationId xmlns:a16="http://schemas.microsoft.com/office/drawing/2014/main" id="{D9192368-36E8-4687-A91D-8E5930C10862}"/>
              </a:ext>
            </a:extLst>
          </p:cNvPr>
          <p:cNvSpPr txBox="1"/>
          <p:nvPr/>
        </p:nvSpPr>
        <p:spPr>
          <a:xfrm>
            <a:off x="1966340" y="2017336"/>
            <a:ext cx="5714619" cy="1655503"/>
          </a:xfrm>
          <a:prstGeom prst="rect">
            <a:avLst/>
          </a:prstGeom>
          <a:noFill/>
        </p:spPr>
        <p:txBody>
          <a:bodyPr wrap="square" lIns="0" tIns="72000" rIns="72000" bIns="72000" rtlCol="0" anchor="ctr">
            <a:noAutofit/>
          </a:bodyPr>
          <a:lstStyle/>
          <a:p>
            <a:pPr marL="266700" indent="-180975" algn="l">
              <a:spcBef>
                <a:spcPts val="500"/>
              </a:spcBef>
              <a:buClr>
                <a:schemeClr val="accent2"/>
              </a:buClr>
              <a:buFont typeface="Wingdings" panose="05000000000000000000" pitchFamily="2" charset="2"/>
              <a:buChar char="ü"/>
            </a:pPr>
            <a:r>
              <a:rPr lang="en-US" sz="1100" dirty="0">
                <a:solidFill>
                  <a:srgbClr val="CFD856"/>
                </a:solidFill>
              </a:rPr>
              <a:t>who gets access, license requirements, enable/disable settings</a:t>
            </a:r>
          </a:p>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Who can create copilots?</a:t>
            </a:r>
          </a:p>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Premium license required</a:t>
            </a:r>
          </a:p>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Data policies (like tenant isolation, basic DLP)</a:t>
            </a:r>
          </a:p>
        </p:txBody>
      </p:sp>
      <p:pic>
        <p:nvPicPr>
          <p:cNvPr id="10" name="Graphic 9">
            <a:extLst>
              <a:ext uri="{FF2B5EF4-FFF2-40B4-BE49-F238E27FC236}">
                <a16:creationId xmlns:a16="http://schemas.microsoft.com/office/drawing/2014/main" id="{E84548CA-0C96-71A8-B783-9D0A13C8BF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157" y="5927599"/>
            <a:ext cx="252000" cy="252000"/>
          </a:xfrm>
          <a:prstGeom prst="rect">
            <a:avLst/>
          </a:prstGeom>
        </p:spPr>
      </p:pic>
      <p:sp>
        <p:nvSpPr>
          <p:cNvPr id="11" name="TextBox 10">
            <a:extLst>
              <a:ext uri="{FF2B5EF4-FFF2-40B4-BE49-F238E27FC236}">
                <a16:creationId xmlns:a16="http://schemas.microsoft.com/office/drawing/2014/main" id="{FC82A001-71F9-F570-01C6-D56214303CB5}"/>
              </a:ext>
            </a:extLst>
          </p:cNvPr>
          <p:cNvSpPr txBox="1"/>
          <p:nvPr/>
        </p:nvSpPr>
        <p:spPr>
          <a:xfrm>
            <a:off x="2220424" y="1636445"/>
            <a:ext cx="3403511" cy="276999"/>
          </a:xfrm>
          <a:prstGeom prst="rect">
            <a:avLst/>
          </a:prstGeom>
          <a:noFill/>
        </p:spPr>
        <p:txBody>
          <a:bodyPr wrap="square" anchor="ctr">
            <a:spAutoFit/>
          </a:bodyPr>
          <a:lstStyle/>
          <a:p>
            <a:pPr algn="ctr"/>
            <a:r>
              <a:rPr lang="en-US" sz="1200" dirty="0">
                <a:solidFill>
                  <a:srgbClr val="CFD856"/>
                </a:solidFill>
                <a:latin typeface="Aptos SemiBold" panose="020B0004020202020204" pitchFamily="34" charset="0"/>
              </a:rPr>
              <a:t>Copilot Studio features controls</a:t>
            </a:r>
          </a:p>
        </p:txBody>
      </p:sp>
      <p:sp>
        <p:nvSpPr>
          <p:cNvPr id="14" name="TextBox 13">
            <a:extLst>
              <a:ext uri="{FF2B5EF4-FFF2-40B4-BE49-F238E27FC236}">
                <a16:creationId xmlns:a16="http://schemas.microsoft.com/office/drawing/2014/main" id="{E22C6894-A835-E556-B505-E386E47D0163}"/>
              </a:ext>
            </a:extLst>
          </p:cNvPr>
          <p:cNvSpPr txBox="1"/>
          <p:nvPr/>
        </p:nvSpPr>
        <p:spPr>
          <a:xfrm rot="16200000">
            <a:off x="847952" y="2696486"/>
            <a:ext cx="1635298" cy="276999"/>
          </a:xfrm>
          <a:prstGeom prst="rect">
            <a:avLst/>
          </a:prstGeom>
          <a:noFill/>
        </p:spPr>
        <p:txBody>
          <a:bodyPr wrap="square" anchor="ctr">
            <a:spAutoFit/>
          </a:bodyPr>
          <a:lstStyle/>
          <a:p>
            <a:pPr algn="ctr"/>
            <a:r>
              <a:rPr lang="en-US" sz="1200" cap="small" dirty="0">
                <a:solidFill>
                  <a:schemeClr val="accent6"/>
                </a:solidFill>
                <a:latin typeface="Aptos SemiBold" panose="020B0004020202020204" pitchFamily="34" charset="0"/>
              </a:rPr>
              <a:t>Tenant</a:t>
            </a:r>
          </a:p>
        </p:txBody>
      </p:sp>
      <p:sp>
        <p:nvSpPr>
          <p:cNvPr id="15" name="Rectangle: Rounded Corners 14">
            <a:extLst>
              <a:ext uri="{FF2B5EF4-FFF2-40B4-BE49-F238E27FC236}">
                <a16:creationId xmlns:a16="http://schemas.microsoft.com/office/drawing/2014/main" id="{86D709EB-7ABB-2730-D085-E2E2B6EECABA}"/>
              </a:ext>
            </a:extLst>
          </p:cNvPr>
          <p:cNvSpPr/>
          <p:nvPr/>
        </p:nvSpPr>
        <p:spPr>
          <a:xfrm>
            <a:off x="1117387" y="3777180"/>
            <a:ext cx="6795220" cy="1232699"/>
          </a:xfrm>
          <a:prstGeom prst="roundRect">
            <a:avLst>
              <a:gd name="adj" fmla="val 679"/>
            </a:avLst>
          </a:prstGeom>
          <a:solidFill>
            <a:schemeClr val="accent2">
              <a:alpha val="5098"/>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88" indent="-1588"/>
            <a:endParaRPr lang="en-US" sz="1400" dirty="0">
              <a:latin typeface="Aptos SemiBold" panose="020B0004020202020204" pitchFamily="34" charset="0"/>
            </a:endParaRPr>
          </a:p>
        </p:txBody>
      </p:sp>
      <p:sp>
        <p:nvSpPr>
          <p:cNvPr id="16" name="TextBox 15">
            <a:extLst>
              <a:ext uri="{FF2B5EF4-FFF2-40B4-BE49-F238E27FC236}">
                <a16:creationId xmlns:a16="http://schemas.microsoft.com/office/drawing/2014/main" id="{12154041-F0FC-1E77-9A47-85918C31C54B}"/>
              </a:ext>
            </a:extLst>
          </p:cNvPr>
          <p:cNvSpPr txBox="1"/>
          <p:nvPr/>
        </p:nvSpPr>
        <p:spPr>
          <a:xfrm>
            <a:off x="1966340" y="3791100"/>
            <a:ext cx="5714619" cy="1220320"/>
          </a:xfrm>
          <a:prstGeom prst="rect">
            <a:avLst/>
          </a:prstGeom>
          <a:noFill/>
        </p:spPr>
        <p:txBody>
          <a:bodyPr wrap="square" lIns="0" tIns="72000" rIns="72000" bIns="72000" rtlCol="0" anchor="ctr">
            <a:noAutofit/>
          </a:bodyPr>
          <a:lstStyle/>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Which environments allow copilots?</a:t>
            </a:r>
          </a:p>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Use of Managed Environments for enhanced visibility</a:t>
            </a:r>
          </a:p>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Environment-level DLP (prevent copilots from touching Outlook or Excel, for example)</a:t>
            </a:r>
          </a:p>
        </p:txBody>
      </p:sp>
      <p:sp>
        <p:nvSpPr>
          <p:cNvPr id="18" name="TextBox 17">
            <a:extLst>
              <a:ext uri="{FF2B5EF4-FFF2-40B4-BE49-F238E27FC236}">
                <a16:creationId xmlns:a16="http://schemas.microsoft.com/office/drawing/2014/main" id="{CC39C648-AE4E-5CE4-1B13-519B4C0CDFEA}"/>
              </a:ext>
            </a:extLst>
          </p:cNvPr>
          <p:cNvSpPr txBox="1"/>
          <p:nvPr/>
        </p:nvSpPr>
        <p:spPr>
          <a:xfrm rot="16200000">
            <a:off x="1062147" y="4258693"/>
            <a:ext cx="1206909" cy="276998"/>
          </a:xfrm>
          <a:prstGeom prst="rect">
            <a:avLst/>
          </a:prstGeom>
          <a:noFill/>
        </p:spPr>
        <p:txBody>
          <a:bodyPr wrap="square" anchor="ctr">
            <a:spAutoFit/>
          </a:bodyPr>
          <a:lstStyle>
            <a:defPPr>
              <a:defRPr lang="en-US"/>
            </a:defPPr>
            <a:lvl1pPr algn="ctr">
              <a:defRPr sz="1200" cap="small">
                <a:solidFill>
                  <a:schemeClr val="accent2"/>
                </a:solidFill>
                <a:latin typeface="Aptos SemiBold" panose="020B0004020202020204" pitchFamily="34" charset="0"/>
              </a:defRPr>
            </a:lvl1pPr>
          </a:lstStyle>
          <a:p>
            <a:r>
              <a:rPr lang="en-US" dirty="0">
                <a:solidFill>
                  <a:schemeClr val="accent6"/>
                </a:solidFill>
              </a:rPr>
              <a:t>Environment</a:t>
            </a:r>
          </a:p>
        </p:txBody>
      </p:sp>
      <p:sp>
        <p:nvSpPr>
          <p:cNvPr id="19" name="Rectangle: Rounded Corners 18">
            <a:extLst>
              <a:ext uri="{FF2B5EF4-FFF2-40B4-BE49-F238E27FC236}">
                <a16:creationId xmlns:a16="http://schemas.microsoft.com/office/drawing/2014/main" id="{C795D6E7-38B1-DFCC-0A6F-D800D19F4202}"/>
              </a:ext>
            </a:extLst>
          </p:cNvPr>
          <p:cNvSpPr/>
          <p:nvPr/>
        </p:nvSpPr>
        <p:spPr>
          <a:xfrm>
            <a:off x="1117380" y="5120280"/>
            <a:ext cx="6795228" cy="1594260"/>
          </a:xfrm>
          <a:prstGeom prst="roundRect">
            <a:avLst>
              <a:gd name="adj" fmla="val 679"/>
            </a:avLst>
          </a:prstGeom>
          <a:solidFill>
            <a:schemeClr val="accent2">
              <a:alpha val="5098"/>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88" indent="-1588"/>
            <a:endParaRPr lang="en-US" sz="1400" dirty="0">
              <a:latin typeface="Aptos SemiBold" panose="020B0004020202020204" pitchFamily="34" charset="0"/>
            </a:endParaRPr>
          </a:p>
        </p:txBody>
      </p:sp>
      <p:sp>
        <p:nvSpPr>
          <p:cNvPr id="20" name="TextBox 19">
            <a:extLst>
              <a:ext uri="{FF2B5EF4-FFF2-40B4-BE49-F238E27FC236}">
                <a16:creationId xmlns:a16="http://schemas.microsoft.com/office/drawing/2014/main" id="{D98E1080-FE48-A566-F1F6-B486FF43474D}"/>
              </a:ext>
            </a:extLst>
          </p:cNvPr>
          <p:cNvSpPr txBox="1"/>
          <p:nvPr/>
        </p:nvSpPr>
        <p:spPr>
          <a:xfrm>
            <a:off x="1966335" y="5134200"/>
            <a:ext cx="5714621" cy="1594260"/>
          </a:xfrm>
          <a:prstGeom prst="rect">
            <a:avLst/>
          </a:prstGeom>
          <a:noFill/>
        </p:spPr>
        <p:txBody>
          <a:bodyPr wrap="square" lIns="0" tIns="72000" rIns="72000" bIns="72000" rtlCol="0" anchor="ctr">
            <a:noAutofit/>
          </a:bodyPr>
          <a:lstStyle/>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Connected data sources (how we limit hallucinations)</a:t>
            </a:r>
          </a:p>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Topic restrictions and behavior controls</a:t>
            </a:r>
          </a:p>
          <a:p>
            <a:pPr marL="266700" indent="-180975" algn="l">
              <a:spcBef>
                <a:spcPts val="500"/>
              </a:spcBef>
              <a:buClr>
                <a:schemeClr val="accent2"/>
              </a:buClr>
              <a:buFont typeface="Wingdings" panose="05000000000000000000" pitchFamily="2" charset="2"/>
              <a:buChar char="ü"/>
            </a:pPr>
            <a:r>
              <a:rPr lang="en-US" sz="1100" dirty="0">
                <a:solidFill>
                  <a:srgbClr val="CFD856"/>
                </a:solidFill>
                <a:latin typeface="Aptos" panose="020B0004020202020204" pitchFamily="34" charset="0"/>
              </a:rPr>
              <a:t>Feedback loops and iterative testing</a:t>
            </a:r>
          </a:p>
        </p:txBody>
      </p:sp>
      <p:sp>
        <p:nvSpPr>
          <p:cNvPr id="22" name="TextBox 21">
            <a:extLst>
              <a:ext uri="{FF2B5EF4-FFF2-40B4-BE49-F238E27FC236}">
                <a16:creationId xmlns:a16="http://schemas.microsoft.com/office/drawing/2014/main" id="{F54368A6-2DF9-150C-EF2D-FE686B6631BE}"/>
              </a:ext>
            </a:extLst>
          </p:cNvPr>
          <p:cNvSpPr txBox="1"/>
          <p:nvPr/>
        </p:nvSpPr>
        <p:spPr>
          <a:xfrm rot="16200000">
            <a:off x="875430" y="5785870"/>
            <a:ext cx="1580342" cy="277002"/>
          </a:xfrm>
          <a:prstGeom prst="rect">
            <a:avLst/>
          </a:prstGeom>
          <a:noFill/>
        </p:spPr>
        <p:txBody>
          <a:bodyPr wrap="square" anchor="ctr">
            <a:spAutoFit/>
          </a:bodyPr>
          <a:lstStyle>
            <a:defPPr>
              <a:defRPr lang="en-US"/>
            </a:defPPr>
            <a:lvl1pPr algn="ctr">
              <a:defRPr sz="1200" cap="small">
                <a:solidFill>
                  <a:schemeClr val="accent2"/>
                </a:solidFill>
                <a:latin typeface="Aptos SemiBold" panose="020B0004020202020204" pitchFamily="34" charset="0"/>
              </a:defRPr>
            </a:lvl1pPr>
          </a:lstStyle>
          <a:p>
            <a:r>
              <a:rPr lang="en-US" dirty="0">
                <a:solidFill>
                  <a:schemeClr val="accent6"/>
                </a:solidFill>
              </a:rPr>
              <a:t>Agent</a:t>
            </a:r>
          </a:p>
        </p:txBody>
      </p:sp>
      <p:pic>
        <p:nvPicPr>
          <p:cNvPr id="23" name="Graphic 22">
            <a:extLst>
              <a:ext uri="{FF2B5EF4-FFF2-40B4-BE49-F238E27FC236}">
                <a16:creationId xmlns:a16="http://schemas.microsoft.com/office/drawing/2014/main" id="{7DA6DB34-FEDB-B807-DE65-31273D1CB5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3157" y="4433368"/>
            <a:ext cx="252000" cy="252000"/>
          </a:xfrm>
          <a:prstGeom prst="rect">
            <a:avLst/>
          </a:prstGeom>
        </p:spPr>
      </p:pic>
      <p:pic>
        <p:nvPicPr>
          <p:cNvPr id="24" name="Graphic 23">
            <a:extLst>
              <a:ext uri="{FF2B5EF4-FFF2-40B4-BE49-F238E27FC236}">
                <a16:creationId xmlns:a16="http://schemas.microsoft.com/office/drawing/2014/main" id="{3395C1F1-FBDB-A721-B6E7-78F8400BF3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1081" y="1619772"/>
            <a:ext cx="288000" cy="288000"/>
          </a:xfrm>
          <a:prstGeom prst="rect">
            <a:avLst/>
          </a:prstGeom>
        </p:spPr>
      </p:pic>
      <p:pic>
        <p:nvPicPr>
          <p:cNvPr id="26" name="Graphic 25">
            <a:extLst>
              <a:ext uri="{FF2B5EF4-FFF2-40B4-BE49-F238E27FC236}">
                <a16:creationId xmlns:a16="http://schemas.microsoft.com/office/drawing/2014/main" id="{521FE22D-1071-AC53-2121-61D0CE6E42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3157" y="2864362"/>
            <a:ext cx="252000" cy="252000"/>
          </a:xfrm>
          <a:prstGeom prst="rect">
            <a:avLst/>
          </a:prstGeom>
        </p:spPr>
      </p:pic>
      <p:pic>
        <p:nvPicPr>
          <p:cNvPr id="27" name="Graphic 26">
            <a:extLst>
              <a:ext uri="{FF2B5EF4-FFF2-40B4-BE49-F238E27FC236}">
                <a16:creationId xmlns:a16="http://schemas.microsoft.com/office/drawing/2014/main" id="{AFD5EB17-299F-A1D0-BFDD-F4B22A5B34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6726" y="2573811"/>
            <a:ext cx="252000" cy="252000"/>
          </a:xfrm>
          <a:prstGeom prst="rect">
            <a:avLst/>
          </a:prstGeom>
        </p:spPr>
      </p:pic>
      <p:pic>
        <p:nvPicPr>
          <p:cNvPr id="28" name="Graphic 27">
            <a:extLst>
              <a:ext uri="{FF2B5EF4-FFF2-40B4-BE49-F238E27FC236}">
                <a16:creationId xmlns:a16="http://schemas.microsoft.com/office/drawing/2014/main" id="{42940DE6-9F42-FC12-6631-61F1EF7F5F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3157" y="4138031"/>
            <a:ext cx="252000" cy="252000"/>
          </a:xfrm>
          <a:prstGeom prst="rect">
            <a:avLst/>
          </a:prstGeom>
        </p:spPr>
      </p:pic>
      <p:pic>
        <p:nvPicPr>
          <p:cNvPr id="29" name="Graphic 28">
            <a:extLst>
              <a:ext uri="{FF2B5EF4-FFF2-40B4-BE49-F238E27FC236}">
                <a16:creationId xmlns:a16="http://schemas.microsoft.com/office/drawing/2014/main" id="{1AECB061-89FC-A9C1-6D5D-D3967906D4D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3156" y="5619169"/>
            <a:ext cx="252000" cy="252000"/>
          </a:xfrm>
          <a:prstGeom prst="rect">
            <a:avLst/>
          </a:prstGeom>
        </p:spPr>
      </p:pic>
      <p:sp>
        <p:nvSpPr>
          <p:cNvPr id="33" name="TextBox 32">
            <a:extLst>
              <a:ext uri="{FF2B5EF4-FFF2-40B4-BE49-F238E27FC236}">
                <a16:creationId xmlns:a16="http://schemas.microsoft.com/office/drawing/2014/main" id="{E5DC43B8-E250-8720-43C1-239FDEADE1D0}"/>
              </a:ext>
            </a:extLst>
          </p:cNvPr>
          <p:cNvSpPr txBox="1"/>
          <p:nvPr/>
        </p:nvSpPr>
        <p:spPr>
          <a:xfrm>
            <a:off x="8568625" y="2699811"/>
            <a:ext cx="3044771" cy="369332"/>
          </a:xfrm>
          <a:prstGeom prst="rect">
            <a:avLst/>
          </a:prstGeom>
          <a:noFill/>
        </p:spPr>
        <p:txBody>
          <a:bodyPr wrap="square">
            <a:spAutoFit/>
          </a:bodyPr>
          <a:lstStyle/>
          <a:p>
            <a:r>
              <a:rPr lang="en-US" dirty="0">
                <a:solidFill>
                  <a:srgbClr val="CFD856"/>
                </a:solidFill>
              </a:rPr>
              <a:t>access and risk boundaries</a:t>
            </a:r>
            <a:endParaRPr lang="en-DE" dirty="0">
              <a:solidFill>
                <a:srgbClr val="CFD856"/>
              </a:solidFill>
            </a:endParaRPr>
          </a:p>
        </p:txBody>
      </p:sp>
      <p:sp>
        <p:nvSpPr>
          <p:cNvPr id="34" name="TextBox 33">
            <a:extLst>
              <a:ext uri="{FF2B5EF4-FFF2-40B4-BE49-F238E27FC236}">
                <a16:creationId xmlns:a16="http://schemas.microsoft.com/office/drawing/2014/main" id="{D1F01F24-A175-532E-351E-15B6DCE8F7C0}"/>
              </a:ext>
            </a:extLst>
          </p:cNvPr>
          <p:cNvSpPr txBox="1"/>
          <p:nvPr/>
        </p:nvSpPr>
        <p:spPr>
          <a:xfrm>
            <a:off x="8568624" y="4212526"/>
            <a:ext cx="3044771" cy="369332"/>
          </a:xfrm>
          <a:prstGeom prst="rect">
            <a:avLst/>
          </a:prstGeom>
          <a:noFill/>
        </p:spPr>
        <p:txBody>
          <a:bodyPr wrap="square">
            <a:spAutoFit/>
          </a:bodyPr>
          <a:lstStyle/>
          <a:p>
            <a:r>
              <a:rPr lang="de-DE" dirty="0" err="1">
                <a:solidFill>
                  <a:srgbClr val="CFD856"/>
                </a:solidFill>
              </a:rPr>
              <a:t>Guardrails</a:t>
            </a:r>
            <a:r>
              <a:rPr lang="de-DE" dirty="0">
                <a:solidFill>
                  <a:srgbClr val="CFD856"/>
                </a:solidFill>
              </a:rPr>
              <a:t> &amp; </a:t>
            </a:r>
            <a:r>
              <a:rPr lang="de-DE" dirty="0" err="1">
                <a:solidFill>
                  <a:srgbClr val="CFD856"/>
                </a:solidFill>
              </a:rPr>
              <a:t>Visibility</a:t>
            </a:r>
            <a:endParaRPr lang="en-DE" dirty="0">
              <a:solidFill>
                <a:srgbClr val="CFD856"/>
              </a:solidFill>
            </a:endParaRPr>
          </a:p>
        </p:txBody>
      </p:sp>
      <p:sp>
        <p:nvSpPr>
          <p:cNvPr id="35" name="TextBox 34">
            <a:extLst>
              <a:ext uri="{FF2B5EF4-FFF2-40B4-BE49-F238E27FC236}">
                <a16:creationId xmlns:a16="http://schemas.microsoft.com/office/drawing/2014/main" id="{B6363DEA-BCBC-17DD-8C95-061F0EFCAA7F}"/>
              </a:ext>
            </a:extLst>
          </p:cNvPr>
          <p:cNvSpPr txBox="1"/>
          <p:nvPr/>
        </p:nvSpPr>
        <p:spPr>
          <a:xfrm>
            <a:off x="8568623" y="5699164"/>
            <a:ext cx="3044771" cy="369332"/>
          </a:xfrm>
          <a:prstGeom prst="rect">
            <a:avLst/>
          </a:prstGeom>
          <a:noFill/>
        </p:spPr>
        <p:txBody>
          <a:bodyPr wrap="square">
            <a:spAutoFit/>
          </a:bodyPr>
          <a:lstStyle/>
          <a:p>
            <a:r>
              <a:rPr lang="en-US" dirty="0">
                <a:solidFill>
                  <a:srgbClr val="CFD856"/>
                </a:solidFill>
              </a:rPr>
              <a:t>the heart of responsible AI</a:t>
            </a:r>
            <a:endParaRPr lang="en-DE" dirty="0">
              <a:solidFill>
                <a:srgbClr val="CFD856"/>
              </a:solidFill>
            </a:endParaRPr>
          </a:p>
        </p:txBody>
      </p:sp>
      <p:sp>
        <p:nvSpPr>
          <p:cNvPr id="36" name="Arrow: Right 35">
            <a:extLst>
              <a:ext uri="{FF2B5EF4-FFF2-40B4-BE49-F238E27FC236}">
                <a16:creationId xmlns:a16="http://schemas.microsoft.com/office/drawing/2014/main" id="{4515668E-BE98-C62B-72DC-E3A87AA44CBD}"/>
              </a:ext>
            </a:extLst>
          </p:cNvPr>
          <p:cNvSpPr/>
          <p:nvPr/>
        </p:nvSpPr>
        <p:spPr>
          <a:xfrm>
            <a:off x="8035871" y="2766447"/>
            <a:ext cx="532752" cy="302696"/>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7" name="Arrow: Right 36">
            <a:extLst>
              <a:ext uri="{FF2B5EF4-FFF2-40B4-BE49-F238E27FC236}">
                <a16:creationId xmlns:a16="http://schemas.microsoft.com/office/drawing/2014/main" id="{C59FCCA3-3C18-7FA1-36F5-4A44DC3D095D}"/>
              </a:ext>
            </a:extLst>
          </p:cNvPr>
          <p:cNvSpPr/>
          <p:nvPr/>
        </p:nvSpPr>
        <p:spPr>
          <a:xfrm>
            <a:off x="8007712" y="4256672"/>
            <a:ext cx="532752" cy="302696"/>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8" name="Arrow: Right 37">
            <a:extLst>
              <a:ext uri="{FF2B5EF4-FFF2-40B4-BE49-F238E27FC236}">
                <a16:creationId xmlns:a16="http://schemas.microsoft.com/office/drawing/2014/main" id="{3021D9BF-6249-F9C2-B8BA-D462091A0E53}"/>
              </a:ext>
            </a:extLst>
          </p:cNvPr>
          <p:cNvSpPr/>
          <p:nvPr/>
        </p:nvSpPr>
        <p:spPr>
          <a:xfrm>
            <a:off x="8035871" y="5732482"/>
            <a:ext cx="532752" cy="302696"/>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Rectangle 3">
            <a:extLst>
              <a:ext uri="{FF2B5EF4-FFF2-40B4-BE49-F238E27FC236}">
                <a16:creationId xmlns:a16="http://schemas.microsoft.com/office/drawing/2014/main" id="{9ED91F65-53C5-8478-904A-12D74F11A83E}"/>
              </a:ext>
            </a:extLst>
          </p:cNvPr>
          <p:cNvSpPr/>
          <p:nvPr/>
        </p:nvSpPr>
        <p:spPr>
          <a:xfrm>
            <a:off x="838200" y="3672839"/>
            <a:ext cx="7141352" cy="1391011"/>
          </a:xfrm>
          <a:prstGeom prst="rect">
            <a:avLst/>
          </a:prstGeom>
          <a:solidFill>
            <a:srgbClr val="001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Rectangle 8">
            <a:extLst>
              <a:ext uri="{FF2B5EF4-FFF2-40B4-BE49-F238E27FC236}">
                <a16:creationId xmlns:a16="http://schemas.microsoft.com/office/drawing/2014/main" id="{D2F1BCD1-54EA-2748-FC58-C1E3314F05F7}"/>
              </a:ext>
            </a:extLst>
          </p:cNvPr>
          <p:cNvSpPr/>
          <p:nvPr/>
        </p:nvSpPr>
        <p:spPr>
          <a:xfrm>
            <a:off x="8035871" y="2093026"/>
            <a:ext cx="3713927" cy="1391011"/>
          </a:xfrm>
          <a:prstGeom prst="rect">
            <a:avLst/>
          </a:prstGeom>
          <a:solidFill>
            <a:srgbClr val="001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2" name="Rectangle 11">
            <a:extLst>
              <a:ext uri="{FF2B5EF4-FFF2-40B4-BE49-F238E27FC236}">
                <a16:creationId xmlns:a16="http://schemas.microsoft.com/office/drawing/2014/main" id="{DFDABE70-6223-F6D0-6C5A-6CD8015EED81}"/>
              </a:ext>
            </a:extLst>
          </p:cNvPr>
          <p:cNvSpPr/>
          <p:nvPr/>
        </p:nvSpPr>
        <p:spPr>
          <a:xfrm>
            <a:off x="8007711" y="3731343"/>
            <a:ext cx="2981131" cy="1391011"/>
          </a:xfrm>
          <a:prstGeom prst="rect">
            <a:avLst/>
          </a:prstGeom>
          <a:solidFill>
            <a:srgbClr val="001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3" name="Rectangle 12">
            <a:extLst>
              <a:ext uri="{FF2B5EF4-FFF2-40B4-BE49-F238E27FC236}">
                <a16:creationId xmlns:a16="http://schemas.microsoft.com/office/drawing/2014/main" id="{F8C87815-5295-1D1D-DEC6-C44B739CA3EA}"/>
              </a:ext>
            </a:extLst>
          </p:cNvPr>
          <p:cNvSpPr/>
          <p:nvPr/>
        </p:nvSpPr>
        <p:spPr>
          <a:xfrm>
            <a:off x="1028307" y="5043984"/>
            <a:ext cx="7141352" cy="1814016"/>
          </a:xfrm>
          <a:prstGeom prst="rect">
            <a:avLst/>
          </a:prstGeom>
          <a:solidFill>
            <a:srgbClr val="001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7" name="Rectangle 16">
            <a:extLst>
              <a:ext uri="{FF2B5EF4-FFF2-40B4-BE49-F238E27FC236}">
                <a16:creationId xmlns:a16="http://schemas.microsoft.com/office/drawing/2014/main" id="{53EB2764-E976-5388-75B7-6BE8F8309D4C}"/>
              </a:ext>
            </a:extLst>
          </p:cNvPr>
          <p:cNvSpPr/>
          <p:nvPr/>
        </p:nvSpPr>
        <p:spPr>
          <a:xfrm>
            <a:off x="8182562" y="5175663"/>
            <a:ext cx="3271005" cy="1391011"/>
          </a:xfrm>
          <a:prstGeom prst="rect">
            <a:avLst/>
          </a:prstGeom>
          <a:solidFill>
            <a:srgbClr val="001C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Tree>
    <p:extLst>
      <p:ext uri="{BB962C8B-B14F-4D97-AF65-F5344CB8AC3E}">
        <p14:creationId xmlns:p14="http://schemas.microsoft.com/office/powerpoint/2010/main" val="40596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1+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1+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1+ppt_w/2"/>
                                          </p:val>
                                        </p:tav>
                                      </p:tavLst>
                                    </p:anim>
                                    <p:anim calcmode="lin" valueType="num">
                                      <p:cBhvr additive="base">
                                        <p:cTn id="19" dur="500"/>
                                        <p:tgtEl>
                                          <p:spTgt spid="12"/>
                                        </p:tgtEl>
                                        <p:attrNameLst>
                                          <p:attrName>ppt_y</p:attrName>
                                        </p:attrNameLst>
                                      </p:cBhvr>
                                      <p:tavLst>
                                        <p:tav tm="0">
                                          <p:val>
                                            <p:strVal val="ppt_y"/>
                                          </p:val>
                                        </p:tav>
                                        <p:tav tm="100000">
                                          <p:val>
                                            <p:strVal val="ppt_y"/>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1+ppt_w/2"/>
                                          </p:val>
                                        </p:tav>
                                      </p:tavLst>
                                    </p:anim>
                                    <p:anim calcmode="lin" valueType="num">
                                      <p:cBhvr additive="base">
                                        <p:cTn id="25" dur="500"/>
                                        <p:tgtEl>
                                          <p:spTgt spid="13"/>
                                        </p:tgtEl>
                                        <p:attrNameLst>
                                          <p:attrName>ppt_y</p:attrName>
                                        </p:attrNameLst>
                                      </p:cBhvr>
                                      <p:tavLst>
                                        <p:tav tm="0">
                                          <p:val>
                                            <p:strVal val="ppt_y"/>
                                          </p:val>
                                        </p:tav>
                                        <p:tav tm="100000">
                                          <p:val>
                                            <p:strVal val="ppt_y"/>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grpId="0" nodeType="clickEffect">
                                  <p:stCondLst>
                                    <p:cond delay="0"/>
                                  </p:stCondLst>
                                  <p:childTnLst>
                                    <p:anim calcmode="lin" valueType="num">
                                      <p:cBhvr additive="base">
                                        <p:cTn id="30" dur="500"/>
                                        <p:tgtEl>
                                          <p:spTgt spid="17"/>
                                        </p:tgtEl>
                                        <p:attrNameLst>
                                          <p:attrName>ppt_x</p:attrName>
                                        </p:attrNameLst>
                                      </p:cBhvr>
                                      <p:tavLst>
                                        <p:tav tm="0">
                                          <p:val>
                                            <p:strVal val="ppt_x"/>
                                          </p:val>
                                        </p:tav>
                                        <p:tav tm="100000">
                                          <p:val>
                                            <p:strVal val="1+ppt_w/2"/>
                                          </p:val>
                                        </p:tav>
                                      </p:tavLst>
                                    </p:anim>
                                    <p:anim calcmode="lin" valueType="num">
                                      <p:cBhvr additive="base">
                                        <p:cTn id="31" dur="500"/>
                                        <p:tgtEl>
                                          <p:spTgt spid="17"/>
                                        </p:tgtEl>
                                        <p:attrNameLst>
                                          <p:attrName>ppt_y</p:attrName>
                                        </p:attrNameLst>
                                      </p:cBhvr>
                                      <p:tavLst>
                                        <p:tav tm="0">
                                          <p:val>
                                            <p:strVal val="ppt_y"/>
                                          </p:val>
                                        </p:tav>
                                        <p:tav tm="100000">
                                          <p:val>
                                            <p:strVal val="ppt_y"/>
                                          </p:val>
                                        </p:tav>
                                      </p:tavLst>
                                    </p:anim>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P spid="13"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609B-1D22-5C8F-C55B-FF226E563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56978-31A8-C8FC-A3DC-2B6014864994}"/>
              </a:ext>
            </a:extLst>
          </p:cNvPr>
          <p:cNvSpPr>
            <a:spLocks noGrp="1"/>
          </p:cNvSpPr>
          <p:nvPr>
            <p:ph type="title"/>
          </p:nvPr>
        </p:nvSpPr>
        <p:spPr/>
        <p:txBody>
          <a:bodyPr>
            <a:normAutofit/>
          </a:bodyPr>
          <a:lstStyle/>
          <a:p>
            <a:r>
              <a:rPr lang="en-US" sz="3600" dirty="0">
                <a:solidFill>
                  <a:schemeClr val="bg1"/>
                </a:solidFill>
              </a:rPr>
              <a:t>	Tenant level</a:t>
            </a:r>
            <a:endParaRPr lang="en-DE" sz="3600" dirty="0">
              <a:solidFill>
                <a:schemeClr val="bg1"/>
              </a:solidFill>
            </a:endParaRPr>
          </a:p>
        </p:txBody>
      </p:sp>
      <p:sp>
        <p:nvSpPr>
          <p:cNvPr id="9" name="Graphic 5">
            <a:extLst>
              <a:ext uri="{FF2B5EF4-FFF2-40B4-BE49-F238E27FC236}">
                <a16:creationId xmlns:a16="http://schemas.microsoft.com/office/drawing/2014/main" id="{160D214A-0729-0FA6-BF79-FE66F120252C}"/>
              </a:ext>
            </a:extLst>
          </p:cNvPr>
          <p:cNvSpPr/>
          <p:nvPr/>
        </p:nvSpPr>
        <p:spPr>
          <a:xfrm>
            <a:off x="1060014" y="719286"/>
            <a:ext cx="617568" cy="535089"/>
          </a:xfrm>
          <a:custGeom>
            <a:avLst/>
            <a:gdLst>
              <a:gd name="connsiteX0" fmla="*/ 131474 w 252000"/>
              <a:gd name="connsiteY0" fmla="*/ 2518 h 225600"/>
              <a:gd name="connsiteX1" fmla="*/ 120526 w 252000"/>
              <a:gd name="connsiteY1" fmla="*/ 2518 h 225600"/>
              <a:gd name="connsiteX2" fmla="*/ 1736 w 252000"/>
              <a:gd name="connsiteY2" fmla="*/ 141106 h 225600"/>
              <a:gd name="connsiteX3" fmla="*/ 3451 w 252000"/>
              <a:gd name="connsiteY3" fmla="*/ 151949 h 225600"/>
              <a:gd name="connsiteX4" fmla="*/ 122240 w 252000"/>
              <a:gd name="connsiteY4" fmla="*/ 224544 h 225600"/>
              <a:gd name="connsiteX5" fmla="*/ 129760 w 252000"/>
              <a:gd name="connsiteY5" fmla="*/ 224544 h 225600"/>
              <a:gd name="connsiteX6" fmla="*/ 248549 w 252000"/>
              <a:gd name="connsiteY6" fmla="*/ 151949 h 225600"/>
              <a:gd name="connsiteX7" fmla="*/ 250264 w 252000"/>
              <a:gd name="connsiteY7" fmla="*/ 141106 h 225600"/>
              <a:gd name="connsiteX8" fmla="*/ 131474 w 252000"/>
              <a:gd name="connsiteY8" fmla="*/ 2518 h 225600"/>
              <a:gd name="connsiteX9" fmla="*/ 118790 w 252000"/>
              <a:gd name="connsiteY9" fmla="*/ 26699 h 225600"/>
              <a:gd name="connsiteX10" fmla="*/ 42041 w 252000"/>
              <a:gd name="connsiteY10" fmla="*/ 116240 h 225600"/>
              <a:gd name="connsiteX11" fmla="*/ 118790 w 252000"/>
              <a:gd name="connsiteY11" fmla="*/ 163471 h 225600"/>
              <a:gd name="connsiteX12" fmla="*/ 118790 w 252000"/>
              <a:gd name="connsiteY12" fmla="*/ 26699 h 225600"/>
              <a:gd name="connsiteX13" fmla="*/ 133210 w 252000"/>
              <a:gd name="connsiteY13" fmla="*/ 26699 h 225600"/>
              <a:gd name="connsiteX14" fmla="*/ 133210 w 252000"/>
              <a:gd name="connsiteY14" fmla="*/ 163471 h 225600"/>
              <a:gd name="connsiteX15" fmla="*/ 209959 w 252000"/>
              <a:gd name="connsiteY15" fmla="*/ 116240 h 225600"/>
              <a:gd name="connsiteX16" fmla="*/ 133210 w 252000"/>
              <a:gd name="connsiteY16" fmla="*/ 26699 h 225600"/>
              <a:gd name="connsiteX17" fmla="*/ 118790 w 252000"/>
              <a:gd name="connsiteY17" fmla="*/ 180401 h 225600"/>
              <a:gd name="connsiteX18" fmla="*/ 32540 w 252000"/>
              <a:gd name="connsiteY18" fmla="*/ 127325 h 225600"/>
              <a:gd name="connsiteX19" fmla="*/ 18195 w 252000"/>
              <a:gd name="connsiteY19" fmla="*/ 144061 h 225600"/>
              <a:gd name="connsiteX20" fmla="*/ 118790 w 252000"/>
              <a:gd name="connsiteY20" fmla="*/ 205536 h 225600"/>
              <a:gd name="connsiteX21" fmla="*/ 118790 w 252000"/>
              <a:gd name="connsiteY21" fmla="*/ 180401 h 225600"/>
              <a:gd name="connsiteX22" fmla="*/ 133210 w 252000"/>
              <a:gd name="connsiteY22" fmla="*/ 205536 h 225600"/>
              <a:gd name="connsiteX23" fmla="*/ 133210 w 252000"/>
              <a:gd name="connsiteY23" fmla="*/ 180401 h 225600"/>
              <a:gd name="connsiteX24" fmla="*/ 219461 w 252000"/>
              <a:gd name="connsiteY24" fmla="*/ 127325 h 225600"/>
              <a:gd name="connsiteX25" fmla="*/ 233806 w 252000"/>
              <a:gd name="connsiteY25" fmla="*/ 144061 h 225600"/>
              <a:gd name="connsiteX26" fmla="*/ 133210 w 252000"/>
              <a:gd name="connsiteY26" fmla="*/ 205536 h 2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000" h="225600">
                <a:moveTo>
                  <a:pt x="131474" y="2518"/>
                </a:moveTo>
                <a:cubicBezTo>
                  <a:pt x="128597" y="-839"/>
                  <a:pt x="123403" y="-839"/>
                  <a:pt x="120526" y="2518"/>
                </a:cubicBezTo>
                <a:lnTo>
                  <a:pt x="1736" y="141106"/>
                </a:lnTo>
                <a:cubicBezTo>
                  <a:pt x="-1153" y="144477"/>
                  <a:pt x="-338" y="149633"/>
                  <a:pt x="3451" y="151949"/>
                </a:cubicBezTo>
                <a:lnTo>
                  <a:pt x="122240" y="224544"/>
                </a:lnTo>
                <a:cubicBezTo>
                  <a:pt x="124548" y="225953"/>
                  <a:pt x="127452" y="225953"/>
                  <a:pt x="129760" y="224544"/>
                </a:cubicBezTo>
                <a:lnTo>
                  <a:pt x="248549" y="151949"/>
                </a:lnTo>
                <a:cubicBezTo>
                  <a:pt x="252339" y="149633"/>
                  <a:pt x="253153" y="144477"/>
                  <a:pt x="250264" y="141106"/>
                </a:cubicBezTo>
                <a:lnTo>
                  <a:pt x="131474" y="2518"/>
                </a:lnTo>
                <a:close/>
                <a:moveTo>
                  <a:pt x="118790" y="26699"/>
                </a:moveTo>
                <a:lnTo>
                  <a:pt x="42041" y="116240"/>
                </a:lnTo>
                <a:lnTo>
                  <a:pt x="118790" y="163471"/>
                </a:lnTo>
                <a:lnTo>
                  <a:pt x="118790" y="26699"/>
                </a:lnTo>
                <a:close/>
                <a:moveTo>
                  <a:pt x="133210" y="26699"/>
                </a:moveTo>
                <a:lnTo>
                  <a:pt x="133210" y="163471"/>
                </a:lnTo>
                <a:lnTo>
                  <a:pt x="209959" y="116240"/>
                </a:lnTo>
                <a:lnTo>
                  <a:pt x="133210" y="26699"/>
                </a:lnTo>
                <a:close/>
                <a:moveTo>
                  <a:pt x="118790" y="180401"/>
                </a:moveTo>
                <a:lnTo>
                  <a:pt x="32540" y="127325"/>
                </a:lnTo>
                <a:lnTo>
                  <a:pt x="18195" y="144061"/>
                </a:lnTo>
                <a:lnTo>
                  <a:pt x="118790" y="205536"/>
                </a:lnTo>
                <a:lnTo>
                  <a:pt x="118790" y="180401"/>
                </a:lnTo>
                <a:close/>
                <a:moveTo>
                  <a:pt x="133210" y="205536"/>
                </a:moveTo>
                <a:lnTo>
                  <a:pt x="133210" y="180401"/>
                </a:lnTo>
                <a:lnTo>
                  <a:pt x="219461" y="127325"/>
                </a:lnTo>
                <a:lnTo>
                  <a:pt x="233806" y="144061"/>
                </a:lnTo>
                <a:lnTo>
                  <a:pt x="133210" y="205536"/>
                </a:lnTo>
                <a:close/>
              </a:path>
            </a:pathLst>
          </a:custGeom>
          <a:solidFill>
            <a:schemeClr val="accent6"/>
          </a:solidFill>
          <a:ln w="15478" cap="flat">
            <a:noFill/>
            <a:prstDash val="solid"/>
            <a:miter/>
          </a:ln>
        </p:spPr>
        <p:txBody>
          <a:bodyPr rtlCol="0" anchor="ctr"/>
          <a:lstStyle/>
          <a:p>
            <a:endParaRPr lang="en-DE"/>
          </a:p>
        </p:txBody>
      </p:sp>
      <p:pic>
        <p:nvPicPr>
          <p:cNvPr id="32" name="Picture 31">
            <a:extLst>
              <a:ext uri="{FF2B5EF4-FFF2-40B4-BE49-F238E27FC236}">
                <a16:creationId xmlns:a16="http://schemas.microsoft.com/office/drawing/2014/main" id="{25AE915E-F9B2-076A-6F76-CBD3FADAA1D0}"/>
              </a:ext>
            </a:extLst>
          </p:cNvPr>
          <p:cNvPicPr>
            <a:picLocks noChangeAspect="1"/>
          </p:cNvPicPr>
          <p:nvPr/>
        </p:nvPicPr>
        <p:blipFill>
          <a:blip r:embed="rId3"/>
          <a:stretch>
            <a:fillRect/>
          </a:stretch>
        </p:blipFill>
        <p:spPr>
          <a:xfrm>
            <a:off x="0" y="1522678"/>
            <a:ext cx="12192000" cy="5547504"/>
          </a:xfrm>
          <a:prstGeom prst="rect">
            <a:avLst/>
          </a:prstGeom>
        </p:spPr>
      </p:pic>
      <p:sp>
        <p:nvSpPr>
          <p:cNvPr id="39" name="Rectangle: Rounded Corners 38">
            <a:extLst>
              <a:ext uri="{FF2B5EF4-FFF2-40B4-BE49-F238E27FC236}">
                <a16:creationId xmlns:a16="http://schemas.microsoft.com/office/drawing/2014/main" id="{339D8B66-E6F6-E0AE-15D6-36BB9E61BDDA}"/>
              </a:ext>
            </a:extLst>
          </p:cNvPr>
          <p:cNvSpPr/>
          <p:nvPr/>
        </p:nvSpPr>
        <p:spPr>
          <a:xfrm>
            <a:off x="0" y="2446020"/>
            <a:ext cx="309880" cy="2895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0" name="Rectangle: Rounded Corners 39">
            <a:extLst>
              <a:ext uri="{FF2B5EF4-FFF2-40B4-BE49-F238E27FC236}">
                <a16:creationId xmlns:a16="http://schemas.microsoft.com/office/drawing/2014/main" id="{3E9C6265-D2EF-63E6-16C3-D82BEFEC192F}"/>
              </a:ext>
            </a:extLst>
          </p:cNvPr>
          <p:cNvSpPr/>
          <p:nvPr/>
        </p:nvSpPr>
        <p:spPr>
          <a:xfrm>
            <a:off x="421005" y="2800350"/>
            <a:ext cx="1256577" cy="220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050" name="Picture 2" descr="Phillip J. FRY Futurama sospechosista Blank Template - Imgflip">
            <a:extLst>
              <a:ext uri="{FF2B5EF4-FFF2-40B4-BE49-F238E27FC236}">
                <a16:creationId xmlns:a16="http://schemas.microsoft.com/office/drawing/2014/main" id="{A622641F-7458-491F-84FC-F258ADAAC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27563" y="4474447"/>
            <a:ext cx="3814773" cy="238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heel(1)">
                                      <p:cBhvr>
                                        <p:cTn id="13" dur="500"/>
                                        <p:tgtEl>
                                          <p:spTgt spid="39"/>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heel(1)">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9ACDB-DE59-C560-EF8D-CEB2BDFEE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77F2F1-1B9E-23BB-F022-3EFB948397DA}"/>
              </a:ext>
            </a:extLst>
          </p:cNvPr>
          <p:cNvSpPr>
            <a:spLocks noGrp="1"/>
          </p:cNvSpPr>
          <p:nvPr>
            <p:ph type="title"/>
          </p:nvPr>
        </p:nvSpPr>
        <p:spPr/>
        <p:txBody>
          <a:bodyPr>
            <a:normAutofit/>
          </a:bodyPr>
          <a:lstStyle/>
          <a:p>
            <a:r>
              <a:rPr lang="en-US" sz="3600" dirty="0">
                <a:solidFill>
                  <a:schemeClr val="bg1"/>
                </a:solidFill>
              </a:rPr>
              <a:t>	Tenant level</a:t>
            </a:r>
            <a:endParaRPr lang="en-DE" sz="3600" dirty="0">
              <a:solidFill>
                <a:schemeClr val="bg1"/>
              </a:solidFill>
            </a:endParaRPr>
          </a:p>
        </p:txBody>
      </p:sp>
      <p:sp>
        <p:nvSpPr>
          <p:cNvPr id="33" name="TextBox 32">
            <a:extLst>
              <a:ext uri="{FF2B5EF4-FFF2-40B4-BE49-F238E27FC236}">
                <a16:creationId xmlns:a16="http://schemas.microsoft.com/office/drawing/2014/main" id="{A2234D8F-2DCA-C0F1-EBAB-BAFECEABD446}"/>
              </a:ext>
            </a:extLst>
          </p:cNvPr>
          <p:cNvSpPr txBox="1"/>
          <p:nvPr/>
        </p:nvSpPr>
        <p:spPr>
          <a:xfrm>
            <a:off x="1592768" y="1826865"/>
            <a:ext cx="3779332" cy="369332"/>
          </a:xfrm>
          <a:prstGeom prst="rect">
            <a:avLst/>
          </a:prstGeom>
          <a:noFill/>
        </p:spPr>
        <p:txBody>
          <a:bodyPr wrap="square">
            <a:spAutoFit/>
          </a:bodyPr>
          <a:lstStyle/>
          <a:p>
            <a:r>
              <a:rPr lang="en-US" dirty="0">
                <a:solidFill>
                  <a:srgbClr val="CFD856"/>
                </a:solidFill>
              </a:rPr>
              <a:t>What are “AI” features anyway?</a:t>
            </a:r>
            <a:endParaRPr lang="en-DE" dirty="0">
              <a:solidFill>
                <a:srgbClr val="CFD856"/>
              </a:solidFill>
            </a:endParaRPr>
          </a:p>
        </p:txBody>
      </p:sp>
      <p:sp>
        <p:nvSpPr>
          <p:cNvPr id="9" name="Graphic 5">
            <a:extLst>
              <a:ext uri="{FF2B5EF4-FFF2-40B4-BE49-F238E27FC236}">
                <a16:creationId xmlns:a16="http://schemas.microsoft.com/office/drawing/2014/main" id="{E4F720B8-0B61-6D42-9306-8B7993ABE8E9}"/>
              </a:ext>
            </a:extLst>
          </p:cNvPr>
          <p:cNvSpPr/>
          <p:nvPr/>
        </p:nvSpPr>
        <p:spPr>
          <a:xfrm>
            <a:off x="1060014" y="719286"/>
            <a:ext cx="617568" cy="535089"/>
          </a:xfrm>
          <a:custGeom>
            <a:avLst/>
            <a:gdLst>
              <a:gd name="connsiteX0" fmla="*/ 131474 w 252000"/>
              <a:gd name="connsiteY0" fmla="*/ 2518 h 225600"/>
              <a:gd name="connsiteX1" fmla="*/ 120526 w 252000"/>
              <a:gd name="connsiteY1" fmla="*/ 2518 h 225600"/>
              <a:gd name="connsiteX2" fmla="*/ 1736 w 252000"/>
              <a:gd name="connsiteY2" fmla="*/ 141106 h 225600"/>
              <a:gd name="connsiteX3" fmla="*/ 3451 w 252000"/>
              <a:gd name="connsiteY3" fmla="*/ 151949 h 225600"/>
              <a:gd name="connsiteX4" fmla="*/ 122240 w 252000"/>
              <a:gd name="connsiteY4" fmla="*/ 224544 h 225600"/>
              <a:gd name="connsiteX5" fmla="*/ 129760 w 252000"/>
              <a:gd name="connsiteY5" fmla="*/ 224544 h 225600"/>
              <a:gd name="connsiteX6" fmla="*/ 248549 w 252000"/>
              <a:gd name="connsiteY6" fmla="*/ 151949 h 225600"/>
              <a:gd name="connsiteX7" fmla="*/ 250264 w 252000"/>
              <a:gd name="connsiteY7" fmla="*/ 141106 h 225600"/>
              <a:gd name="connsiteX8" fmla="*/ 131474 w 252000"/>
              <a:gd name="connsiteY8" fmla="*/ 2518 h 225600"/>
              <a:gd name="connsiteX9" fmla="*/ 118790 w 252000"/>
              <a:gd name="connsiteY9" fmla="*/ 26699 h 225600"/>
              <a:gd name="connsiteX10" fmla="*/ 42041 w 252000"/>
              <a:gd name="connsiteY10" fmla="*/ 116240 h 225600"/>
              <a:gd name="connsiteX11" fmla="*/ 118790 w 252000"/>
              <a:gd name="connsiteY11" fmla="*/ 163471 h 225600"/>
              <a:gd name="connsiteX12" fmla="*/ 118790 w 252000"/>
              <a:gd name="connsiteY12" fmla="*/ 26699 h 225600"/>
              <a:gd name="connsiteX13" fmla="*/ 133210 w 252000"/>
              <a:gd name="connsiteY13" fmla="*/ 26699 h 225600"/>
              <a:gd name="connsiteX14" fmla="*/ 133210 w 252000"/>
              <a:gd name="connsiteY14" fmla="*/ 163471 h 225600"/>
              <a:gd name="connsiteX15" fmla="*/ 209959 w 252000"/>
              <a:gd name="connsiteY15" fmla="*/ 116240 h 225600"/>
              <a:gd name="connsiteX16" fmla="*/ 133210 w 252000"/>
              <a:gd name="connsiteY16" fmla="*/ 26699 h 225600"/>
              <a:gd name="connsiteX17" fmla="*/ 118790 w 252000"/>
              <a:gd name="connsiteY17" fmla="*/ 180401 h 225600"/>
              <a:gd name="connsiteX18" fmla="*/ 32540 w 252000"/>
              <a:gd name="connsiteY18" fmla="*/ 127325 h 225600"/>
              <a:gd name="connsiteX19" fmla="*/ 18195 w 252000"/>
              <a:gd name="connsiteY19" fmla="*/ 144061 h 225600"/>
              <a:gd name="connsiteX20" fmla="*/ 118790 w 252000"/>
              <a:gd name="connsiteY20" fmla="*/ 205536 h 225600"/>
              <a:gd name="connsiteX21" fmla="*/ 118790 w 252000"/>
              <a:gd name="connsiteY21" fmla="*/ 180401 h 225600"/>
              <a:gd name="connsiteX22" fmla="*/ 133210 w 252000"/>
              <a:gd name="connsiteY22" fmla="*/ 205536 h 225600"/>
              <a:gd name="connsiteX23" fmla="*/ 133210 w 252000"/>
              <a:gd name="connsiteY23" fmla="*/ 180401 h 225600"/>
              <a:gd name="connsiteX24" fmla="*/ 219461 w 252000"/>
              <a:gd name="connsiteY24" fmla="*/ 127325 h 225600"/>
              <a:gd name="connsiteX25" fmla="*/ 233806 w 252000"/>
              <a:gd name="connsiteY25" fmla="*/ 144061 h 225600"/>
              <a:gd name="connsiteX26" fmla="*/ 133210 w 252000"/>
              <a:gd name="connsiteY26" fmla="*/ 205536 h 2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000" h="225600">
                <a:moveTo>
                  <a:pt x="131474" y="2518"/>
                </a:moveTo>
                <a:cubicBezTo>
                  <a:pt x="128597" y="-839"/>
                  <a:pt x="123403" y="-839"/>
                  <a:pt x="120526" y="2518"/>
                </a:cubicBezTo>
                <a:lnTo>
                  <a:pt x="1736" y="141106"/>
                </a:lnTo>
                <a:cubicBezTo>
                  <a:pt x="-1153" y="144477"/>
                  <a:pt x="-338" y="149633"/>
                  <a:pt x="3451" y="151949"/>
                </a:cubicBezTo>
                <a:lnTo>
                  <a:pt x="122240" y="224544"/>
                </a:lnTo>
                <a:cubicBezTo>
                  <a:pt x="124548" y="225953"/>
                  <a:pt x="127452" y="225953"/>
                  <a:pt x="129760" y="224544"/>
                </a:cubicBezTo>
                <a:lnTo>
                  <a:pt x="248549" y="151949"/>
                </a:lnTo>
                <a:cubicBezTo>
                  <a:pt x="252339" y="149633"/>
                  <a:pt x="253153" y="144477"/>
                  <a:pt x="250264" y="141106"/>
                </a:cubicBezTo>
                <a:lnTo>
                  <a:pt x="131474" y="2518"/>
                </a:lnTo>
                <a:close/>
                <a:moveTo>
                  <a:pt x="118790" y="26699"/>
                </a:moveTo>
                <a:lnTo>
                  <a:pt x="42041" y="116240"/>
                </a:lnTo>
                <a:lnTo>
                  <a:pt x="118790" y="163471"/>
                </a:lnTo>
                <a:lnTo>
                  <a:pt x="118790" y="26699"/>
                </a:lnTo>
                <a:close/>
                <a:moveTo>
                  <a:pt x="133210" y="26699"/>
                </a:moveTo>
                <a:lnTo>
                  <a:pt x="133210" y="163471"/>
                </a:lnTo>
                <a:lnTo>
                  <a:pt x="209959" y="116240"/>
                </a:lnTo>
                <a:lnTo>
                  <a:pt x="133210" y="26699"/>
                </a:lnTo>
                <a:close/>
                <a:moveTo>
                  <a:pt x="118790" y="180401"/>
                </a:moveTo>
                <a:lnTo>
                  <a:pt x="32540" y="127325"/>
                </a:lnTo>
                <a:lnTo>
                  <a:pt x="18195" y="144061"/>
                </a:lnTo>
                <a:lnTo>
                  <a:pt x="118790" y="205536"/>
                </a:lnTo>
                <a:lnTo>
                  <a:pt x="118790" y="180401"/>
                </a:lnTo>
                <a:close/>
                <a:moveTo>
                  <a:pt x="133210" y="205536"/>
                </a:moveTo>
                <a:lnTo>
                  <a:pt x="133210" y="180401"/>
                </a:lnTo>
                <a:lnTo>
                  <a:pt x="219461" y="127325"/>
                </a:lnTo>
                <a:lnTo>
                  <a:pt x="233806" y="144061"/>
                </a:lnTo>
                <a:lnTo>
                  <a:pt x="133210" y="205536"/>
                </a:lnTo>
                <a:close/>
              </a:path>
            </a:pathLst>
          </a:custGeom>
          <a:solidFill>
            <a:schemeClr val="accent6"/>
          </a:solidFill>
          <a:ln w="15478" cap="flat">
            <a:noFill/>
            <a:prstDash val="solid"/>
            <a:miter/>
          </a:ln>
        </p:spPr>
        <p:txBody>
          <a:bodyPr rtlCol="0" anchor="ctr"/>
          <a:lstStyle/>
          <a:p>
            <a:endParaRPr lang="en-DE"/>
          </a:p>
        </p:txBody>
      </p:sp>
      <p:sp>
        <p:nvSpPr>
          <p:cNvPr id="3" name="TextBox 2">
            <a:extLst>
              <a:ext uri="{FF2B5EF4-FFF2-40B4-BE49-F238E27FC236}">
                <a16:creationId xmlns:a16="http://schemas.microsoft.com/office/drawing/2014/main" id="{5E59FDF8-77F0-D6F3-BF8E-009FDE3178D8}"/>
              </a:ext>
            </a:extLst>
          </p:cNvPr>
          <p:cNvSpPr txBox="1"/>
          <p:nvPr/>
        </p:nvSpPr>
        <p:spPr>
          <a:xfrm>
            <a:off x="1398458" y="2748885"/>
            <a:ext cx="4167952" cy="2585323"/>
          </a:xfrm>
          <a:prstGeom prst="rect">
            <a:avLst/>
          </a:prstGeom>
          <a:noFill/>
        </p:spPr>
        <p:txBody>
          <a:bodyPr wrap="square">
            <a:spAutoFit/>
          </a:bodyPr>
          <a:lstStyle/>
          <a:p>
            <a:r>
              <a:rPr lang="en-US" dirty="0">
                <a:solidFill>
                  <a:srgbClr val="CFD856"/>
                </a:solidFill>
              </a:rPr>
              <a:t>🚫 </a:t>
            </a:r>
            <a:r>
              <a:rPr lang="en-US" b="1" dirty="0">
                <a:solidFill>
                  <a:srgbClr val="CFD856"/>
                </a:solidFill>
              </a:rPr>
              <a:t>Without generative AI features</a:t>
            </a:r>
          </a:p>
          <a:p>
            <a:endParaRPr lang="en-US" dirty="0">
              <a:solidFill>
                <a:srgbClr val="CFD856"/>
              </a:solidFill>
            </a:endParaRPr>
          </a:p>
          <a:p>
            <a:pPr marL="285750" indent="-285750">
              <a:buFont typeface="Arial" panose="020B0604020202020204" pitchFamily="34" charset="0"/>
              <a:buChar char="•"/>
            </a:pPr>
            <a:r>
              <a:rPr lang="en-US" dirty="0">
                <a:solidFill>
                  <a:srgbClr val="CFD856"/>
                </a:solidFill>
              </a:rPr>
              <a:t>They don’t use the GPT-powered generative capabilities.</a:t>
            </a:r>
          </a:p>
          <a:p>
            <a:pPr marL="285750" indent="-285750">
              <a:buFont typeface="Arial" panose="020B0604020202020204" pitchFamily="34" charset="0"/>
              <a:buChar char="•"/>
            </a:pPr>
            <a:r>
              <a:rPr lang="en-US" dirty="0">
                <a:solidFill>
                  <a:srgbClr val="CFD856"/>
                </a:solidFill>
              </a:rPr>
              <a:t>No open-ended LLM reasoning.</a:t>
            </a:r>
          </a:p>
          <a:p>
            <a:pPr marL="285750" indent="-285750">
              <a:buFont typeface="Arial" panose="020B0604020202020204" pitchFamily="34" charset="0"/>
              <a:buChar char="•"/>
            </a:pPr>
            <a:r>
              <a:rPr lang="en-US" dirty="0">
                <a:solidFill>
                  <a:srgbClr val="CFD856"/>
                </a:solidFill>
              </a:rPr>
              <a:t>No “rewrite this in a polite tone” or “summarize the document” abilities.</a:t>
            </a:r>
          </a:p>
          <a:p>
            <a:pPr marL="285750" indent="-285750">
              <a:buFont typeface="Arial" panose="020B0604020202020204" pitchFamily="34" charset="0"/>
              <a:buChar char="•"/>
            </a:pPr>
            <a:r>
              <a:rPr lang="en-US" dirty="0">
                <a:solidFill>
                  <a:srgbClr val="CFD856"/>
                </a:solidFill>
              </a:rPr>
              <a:t>No hallucination risk, but also no flexible, human-like conversation.</a:t>
            </a:r>
            <a:endParaRPr lang="en-DE" dirty="0">
              <a:solidFill>
                <a:srgbClr val="CFD856"/>
              </a:solidFill>
            </a:endParaRPr>
          </a:p>
        </p:txBody>
      </p:sp>
      <p:sp>
        <p:nvSpPr>
          <p:cNvPr id="5" name="TextBox 4">
            <a:extLst>
              <a:ext uri="{FF2B5EF4-FFF2-40B4-BE49-F238E27FC236}">
                <a16:creationId xmlns:a16="http://schemas.microsoft.com/office/drawing/2014/main" id="{A5449F90-8CE5-F2D7-C14A-E271F5CEC055}"/>
              </a:ext>
            </a:extLst>
          </p:cNvPr>
          <p:cNvSpPr txBox="1"/>
          <p:nvPr/>
        </p:nvSpPr>
        <p:spPr>
          <a:xfrm>
            <a:off x="6275070" y="2800290"/>
            <a:ext cx="4167952" cy="2585323"/>
          </a:xfrm>
          <a:prstGeom prst="rect">
            <a:avLst/>
          </a:prstGeom>
          <a:noFill/>
        </p:spPr>
        <p:txBody>
          <a:bodyPr wrap="square">
            <a:spAutoFit/>
          </a:bodyPr>
          <a:lstStyle/>
          <a:p>
            <a:r>
              <a:rPr lang="en-US" b="1" dirty="0">
                <a:solidFill>
                  <a:srgbClr val="CFD856"/>
                </a:solidFill>
              </a:rPr>
              <a:t>✅ yet they can…</a:t>
            </a:r>
          </a:p>
          <a:p>
            <a:endParaRPr lang="en-US" dirty="0">
              <a:solidFill>
                <a:srgbClr val="CFD856"/>
              </a:solidFill>
            </a:endParaRPr>
          </a:p>
          <a:p>
            <a:pPr marL="285750" indent="-285750">
              <a:buFont typeface="Arial" panose="020B0604020202020204" pitchFamily="34" charset="0"/>
              <a:buChar char="•"/>
            </a:pPr>
            <a:r>
              <a:rPr lang="en-US" dirty="0">
                <a:solidFill>
                  <a:srgbClr val="CFD856"/>
                </a:solidFill>
              </a:rPr>
              <a:t>still use topics, triggers, and dialogs as defined by the maker.</a:t>
            </a:r>
          </a:p>
          <a:p>
            <a:pPr marL="285750" indent="-285750">
              <a:buFont typeface="Arial" panose="020B0604020202020204" pitchFamily="34" charset="0"/>
              <a:buChar char="•"/>
            </a:pPr>
            <a:r>
              <a:rPr lang="en-US" dirty="0">
                <a:solidFill>
                  <a:srgbClr val="CFD856"/>
                </a:solidFill>
              </a:rPr>
              <a:t>still access predefined data sources (e.g., Dataverse, SharePoint, Knowledge Sources).</a:t>
            </a:r>
          </a:p>
          <a:p>
            <a:pPr marL="285750" indent="-285750">
              <a:buFont typeface="Arial" panose="020B0604020202020204" pitchFamily="34" charset="0"/>
              <a:buChar char="•"/>
            </a:pPr>
            <a:r>
              <a:rPr lang="en-US" dirty="0">
                <a:solidFill>
                  <a:srgbClr val="CFD856"/>
                </a:solidFill>
              </a:rPr>
              <a:t>search those data sources and return exact or similar matches.</a:t>
            </a:r>
            <a:endParaRPr lang="en-DE" dirty="0">
              <a:solidFill>
                <a:srgbClr val="CFD856"/>
              </a:solidFill>
            </a:endParaRPr>
          </a:p>
        </p:txBody>
      </p:sp>
    </p:spTree>
    <p:extLst>
      <p:ext uri="{BB962C8B-B14F-4D97-AF65-F5344CB8AC3E}">
        <p14:creationId xmlns:p14="http://schemas.microsoft.com/office/powerpoint/2010/main" val="2902865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wipe(left)">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4D0-7778-EEFE-4815-82258D6E5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85062-D43B-94AF-07F3-325D7B3EEA75}"/>
              </a:ext>
            </a:extLst>
          </p:cNvPr>
          <p:cNvSpPr>
            <a:spLocks noGrp="1"/>
          </p:cNvSpPr>
          <p:nvPr>
            <p:ph type="title"/>
          </p:nvPr>
        </p:nvSpPr>
        <p:spPr/>
        <p:txBody>
          <a:bodyPr>
            <a:normAutofit/>
          </a:bodyPr>
          <a:lstStyle/>
          <a:p>
            <a:r>
              <a:rPr lang="en-US" sz="3600" dirty="0">
                <a:solidFill>
                  <a:schemeClr val="bg1"/>
                </a:solidFill>
              </a:rPr>
              <a:t>	Tenant-</a:t>
            </a:r>
            <a:r>
              <a:rPr lang="en-US" sz="3600" dirty="0" err="1">
                <a:solidFill>
                  <a:schemeClr val="bg1"/>
                </a:solidFill>
              </a:rPr>
              <a:t>ish</a:t>
            </a:r>
            <a:r>
              <a:rPr lang="en-US" sz="3600" dirty="0">
                <a:solidFill>
                  <a:schemeClr val="bg1"/>
                </a:solidFill>
              </a:rPr>
              <a:t> level</a:t>
            </a:r>
            <a:endParaRPr lang="en-DE" sz="3600" dirty="0">
              <a:solidFill>
                <a:schemeClr val="bg1"/>
              </a:solidFill>
            </a:endParaRPr>
          </a:p>
        </p:txBody>
      </p:sp>
      <p:sp>
        <p:nvSpPr>
          <p:cNvPr id="9" name="Graphic 5">
            <a:extLst>
              <a:ext uri="{FF2B5EF4-FFF2-40B4-BE49-F238E27FC236}">
                <a16:creationId xmlns:a16="http://schemas.microsoft.com/office/drawing/2014/main" id="{E9CB004F-E034-7E27-53E1-229AC0D0F4AF}"/>
              </a:ext>
            </a:extLst>
          </p:cNvPr>
          <p:cNvSpPr/>
          <p:nvPr/>
        </p:nvSpPr>
        <p:spPr>
          <a:xfrm>
            <a:off x="1060014" y="719286"/>
            <a:ext cx="617568" cy="535089"/>
          </a:xfrm>
          <a:custGeom>
            <a:avLst/>
            <a:gdLst>
              <a:gd name="connsiteX0" fmla="*/ 131474 w 252000"/>
              <a:gd name="connsiteY0" fmla="*/ 2518 h 225600"/>
              <a:gd name="connsiteX1" fmla="*/ 120526 w 252000"/>
              <a:gd name="connsiteY1" fmla="*/ 2518 h 225600"/>
              <a:gd name="connsiteX2" fmla="*/ 1736 w 252000"/>
              <a:gd name="connsiteY2" fmla="*/ 141106 h 225600"/>
              <a:gd name="connsiteX3" fmla="*/ 3451 w 252000"/>
              <a:gd name="connsiteY3" fmla="*/ 151949 h 225600"/>
              <a:gd name="connsiteX4" fmla="*/ 122240 w 252000"/>
              <a:gd name="connsiteY4" fmla="*/ 224544 h 225600"/>
              <a:gd name="connsiteX5" fmla="*/ 129760 w 252000"/>
              <a:gd name="connsiteY5" fmla="*/ 224544 h 225600"/>
              <a:gd name="connsiteX6" fmla="*/ 248549 w 252000"/>
              <a:gd name="connsiteY6" fmla="*/ 151949 h 225600"/>
              <a:gd name="connsiteX7" fmla="*/ 250264 w 252000"/>
              <a:gd name="connsiteY7" fmla="*/ 141106 h 225600"/>
              <a:gd name="connsiteX8" fmla="*/ 131474 w 252000"/>
              <a:gd name="connsiteY8" fmla="*/ 2518 h 225600"/>
              <a:gd name="connsiteX9" fmla="*/ 118790 w 252000"/>
              <a:gd name="connsiteY9" fmla="*/ 26699 h 225600"/>
              <a:gd name="connsiteX10" fmla="*/ 42041 w 252000"/>
              <a:gd name="connsiteY10" fmla="*/ 116240 h 225600"/>
              <a:gd name="connsiteX11" fmla="*/ 118790 w 252000"/>
              <a:gd name="connsiteY11" fmla="*/ 163471 h 225600"/>
              <a:gd name="connsiteX12" fmla="*/ 118790 w 252000"/>
              <a:gd name="connsiteY12" fmla="*/ 26699 h 225600"/>
              <a:gd name="connsiteX13" fmla="*/ 133210 w 252000"/>
              <a:gd name="connsiteY13" fmla="*/ 26699 h 225600"/>
              <a:gd name="connsiteX14" fmla="*/ 133210 w 252000"/>
              <a:gd name="connsiteY14" fmla="*/ 163471 h 225600"/>
              <a:gd name="connsiteX15" fmla="*/ 209959 w 252000"/>
              <a:gd name="connsiteY15" fmla="*/ 116240 h 225600"/>
              <a:gd name="connsiteX16" fmla="*/ 133210 w 252000"/>
              <a:gd name="connsiteY16" fmla="*/ 26699 h 225600"/>
              <a:gd name="connsiteX17" fmla="*/ 118790 w 252000"/>
              <a:gd name="connsiteY17" fmla="*/ 180401 h 225600"/>
              <a:gd name="connsiteX18" fmla="*/ 32540 w 252000"/>
              <a:gd name="connsiteY18" fmla="*/ 127325 h 225600"/>
              <a:gd name="connsiteX19" fmla="*/ 18195 w 252000"/>
              <a:gd name="connsiteY19" fmla="*/ 144061 h 225600"/>
              <a:gd name="connsiteX20" fmla="*/ 118790 w 252000"/>
              <a:gd name="connsiteY20" fmla="*/ 205536 h 225600"/>
              <a:gd name="connsiteX21" fmla="*/ 118790 w 252000"/>
              <a:gd name="connsiteY21" fmla="*/ 180401 h 225600"/>
              <a:gd name="connsiteX22" fmla="*/ 133210 w 252000"/>
              <a:gd name="connsiteY22" fmla="*/ 205536 h 225600"/>
              <a:gd name="connsiteX23" fmla="*/ 133210 w 252000"/>
              <a:gd name="connsiteY23" fmla="*/ 180401 h 225600"/>
              <a:gd name="connsiteX24" fmla="*/ 219461 w 252000"/>
              <a:gd name="connsiteY24" fmla="*/ 127325 h 225600"/>
              <a:gd name="connsiteX25" fmla="*/ 233806 w 252000"/>
              <a:gd name="connsiteY25" fmla="*/ 144061 h 225600"/>
              <a:gd name="connsiteX26" fmla="*/ 133210 w 252000"/>
              <a:gd name="connsiteY26" fmla="*/ 205536 h 2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2000" h="225600">
                <a:moveTo>
                  <a:pt x="131474" y="2518"/>
                </a:moveTo>
                <a:cubicBezTo>
                  <a:pt x="128597" y="-839"/>
                  <a:pt x="123403" y="-839"/>
                  <a:pt x="120526" y="2518"/>
                </a:cubicBezTo>
                <a:lnTo>
                  <a:pt x="1736" y="141106"/>
                </a:lnTo>
                <a:cubicBezTo>
                  <a:pt x="-1153" y="144477"/>
                  <a:pt x="-338" y="149633"/>
                  <a:pt x="3451" y="151949"/>
                </a:cubicBezTo>
                <a:lnTo>
                  <a:pt x="122240" y="224544"/>
                </a:lnTo>
                <a:cubicBezTo>
                  <a:pt x="124548" y="225953"/>
                  <a:pt x="127452" y="225953"/>
                  <a:pt x="129760" y="224544"/>
                </a:cubicBezTo>
                <a:lnTo>
                  <a:pt x="248549" y="151949"/>
                </a:lnTo>
                <a:cubicBezTo>
                  <a:pt x="252339" y="149633"/>
                  <a:pt x="253153" y="144477"/>
                  <a:pt x="250264" y="141106"/>
                </a:cubicBezTo>
                <a:lnTo>
                  <a:pt x="131474" y="2518"/>
                </a:lnTo>
                <a:close/>
                <a:moveTo>
                  <a:pt x="118790" y="26699"/>
                </a:moveTo>
                <a:lnTo>
                  <a:pt x="42041" y="116240"/>
                </a:lnTo>
                <a:lnTo>
                  <a:pt x="118790" y="163471"/>
                </a:lnTo>
                <a:lnTo>
                  <a:pt x="118790" y="26699"/>
                </a:lnTo>
                <a:close/>
                <a:moveTo>
                  <a:pt x="133210" y="26699"/>
                </a:moveTo>
                <a:lnTo>
                  <a:pt x="133210" y="163471"/>
                </a:lnTo>
                <a:lnTo>
                  <a:pt x="209959" y="116240"/>
                </a:lnTo>
                <a:lnTo>
                  <a:pt x="133210" y="26699"/>
                </a:lnTo>
                <a:close/>
                <a:moveTo>
                  <a:pt x="118790" y="180401"/>
                </a:moveTo>
                <a:lnTo>
                  <a:pt x="32540" y="127325"/>
                </a:lnTo>
                <a:lnTo>
                  <a:pt x="18195" y="144061"/>
                </a:lnTo>
                <a:lnTo>
                  <a:pt x="118790" y="205536"/>
                </a:lnTo>
                <a:lnTo>
                  <a:pt x="118790" y="180401"/>
                </a:lnTo>
                <a:close/>
                <a:moveTo>
                  <a:pt x="133210" y="205536"/>
                </a:moveTo>
                <a:lnTo>
                  <a:pt x="133210" y="180401"/>
                </a:lnTo>
                <a:lnTo>
                  <a:pt x="219461" y="127325"/>
                </a:lnTo>
                <a:lnTo>
                  <a:pt x="233806" y="144061"/>
                </a:lnTo>
                <a:lnTo>
                  <a:pt x="133210" y="205536"/>
                </a:lnTo>
                <a:close/>
              </a:path>
            </a:pathLst>
          </a:custGeom>
          <a:solidFill>
            <a:schemeClr val="accent6"/>
          </a:solidFill>
          <a:ln w="15478" cap="flat">
            <a:noFill/>
            <a:prstDash val="solid"/>
            <a:miter/>
          </a:ln>
        </p:spPr>
        <p:txBody>
          <a:bodyPr rtlCol="0" anchor="ctr"/>
          <a:lstStyle/>
          <a:p>
            <a:endParaRPr lang="en-DE"/>
          </a:p>
        </p:txBody>
      </p:sp>
      <p:pic>
        <p:nvPicPr>
          <p:cNvPr id="4" name="Picture 3">
            <a:extLst>
              <a:ext uri="{FF2B5EF4-FFF2-40B4-BE49-F238E27FC236}">
                <a16:creationId xmlns:a16="http://schemas.microsoft.com/office/drawing/2014/main" id="{9707097B-1A4A-DD44-DC02-FB69349E45BD}"/>
              </a:ext>
            </a:extLst>
          </p:cNvPr>
          <p:cNvPicPr>
            <a:picLocks noChangeAspect="1"/>
          </p:cNvPicPr>
          <p:nvPr/>
        </p:nvPicPr>
        <p:blipFill>
          <a:blip r:embed="rId3"/>
          <a:stretch>
            <a:fillRect/>
          </a:stretch>
        </p:blipFill>
        <p:spPr>
          <a:xfrm>
            <a:off x="-7414" y="464670"/>
            <a:ext cx="12192000" cy="5928659"/>
          </a:xfrm>
          <a:prstGeom prst="rect">
            <a:avLst/>
          </a:prstGeom>
        </p:spPr>
      </p:pic>
      <p:sp>
        <p:nvSpPr>
          <p:cNvPr id="39" name="Rectangle: Rounded Corners 38">
            <a:extLst>
              <a:ext uri="{FF2B5EF4-FFF2-40B4-BE49-F238E27FC236}">
                <a16:creationId xmlns:a16="http://schemas.microsoft.com/office/drawing/2014/main" id="{57B1269C-DBC6-F7C3-6BC5-7B81CE5F0567}"/>
              </a:ext>
            </a:extLst>
          </p:cNvPr>
          <p:cNvSpPr/>
          <p:nvPr/>
        </p:nvSpPr>
        <p:spPr>
          <a:xfrm>
            <a:off x="45122" y="1755289"/>
            <a:ext cx="309880" cy="2895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0" name="Rectangle: Rounded Corners 39">
            <a:extLst>
              <a:ext uri="{FF2B5EF4-FFF2-40B4-BE49-F238E27FC236}">
                <a16:creationId xmlns:a16="http://schemas.microsoft.com/office/drawing/2014/main" id="{2F684511-6AE2-0DF5-1072-4DB5D03103C0}"/>
              </a:ext>
            </a:extLst>
          </p:cNvPr>
          <p:cNvSpPr/>
          <p:nvPr/>
        </p:nvSpPr>
        <p:spPr>
          <a:xfrm>
            <a:off x="473311" y="1556113"/>
            <a:ext cx="1256577" cy="220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 name="Rectangle: Rounded Corners 4">
            <a:extLst>
              <a:ext uri="{FF2B5EF4-FFF2-40B4-BE49-F238E27FC236}">
                <a16:creationId xmlns:a16="http://schemas.microsoft.com/office/drawing/2014/main" id="{012714CD-239F-17D7-E888-97DD7D712BF1}"/>
              </a:ext>
            </a:extLst>
          </p:cNvPr>
          <p:cNvSpPr/>
          <p:nvPr/>
        </p:nvSpPr>
        <p:spPr>
          <a:xfrm>
            <a:off x="1782046" y="765850"/>
            <a:ext cx="1054499" cy="220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Rounded Corners 5">
            <a:extLst>
              <a:ext uri="{FF2B5EF4-FFF2-40B4-BE49-F238E27FC236}">
                <a16:creationId xmlns:a16="http://schemas.microsoft.com/office/drawing/2014/main" id="{315C149B-5BEA-B9E2-D47D-013341A502FA}"/>
              </a:ext>
            </a:extLst>
          </p:cNvPr>
          <p:cNvSpPr/>
          <p:nvPr/>
        </p:nvSpPr>
        <p:spPr>
          <a:xfrm>
            <a:off x="1913155" y="1623401"/>
            <a:ext cx="1054499" cy="220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tangle: Rounded Corners 6">
            <a:extLst>
              <a:ext uri="{FF2B5EF4-FFF2-40B4-BE49-F238E27FC236}">
                <a16:creationId xmlns:a16="http://schemas.microsoft.com/office/drawing/2014/main" id="{C53D305B-8FEE-8EB8-641C-89B21A04B484}"/>
              </a:ext>
            </a:extLst>
          </p:cNvPr>
          <p:cNvSpPr/>
          <p:nvPr/>
        </p:nvSpPr>
        <p:spPr>
          <a:xfrm>
            <a:off x="3841015" y="2682580"/>
            <a:ext cx="2430245" cy="3200060"/>
          </a:xfrm>
          <a:prstGeom prst="roundRect">
            <a:avLst>
              <a:gd name="adj" fmla="val 6006"/>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050" name="Picture 2" descr="Create meme &quot;Leonardo DiCaprio the beginning, leonardo dicaprio, DiCaprio  beginning&quot; - Pictures - Meme-arsenal.com">
            <a:extLst>
              <a:ext uri="{FF2B5EF4-FFF2-40B4-BE49-F238E27FC236}">
                <a16:creationId xmlns:a16="http://schemas.microsoft.com/office/drawing/2014/main" id="{2B36EDBA-BE17-8032-2B23-949B82B41D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51"/>
          <a:stretch/>
        </p:blipFill>
        <p:spPr bwMode="auto">
          <a:xfrm>
            <a:off x="2753637" y="1943926"/>
            <a:ext cx="5785565" cy="320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44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heel(1)">
                                      <p:cBhvr>
                                        <p:cTn id="13" dur="500"/>
                                        <p:tgtEl>
                                          <p:spTgt spid="39"/>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heel(1)">
                                      <p:cBhvr>
                                        <p:cTn id="17" dur="500"/>
                                        <p:tgtEl>
                                          <p:spTgt spid="40"/>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500"/>
                                        <p:tgtEl>
                                          <p:spTgt spid="5"/>
                                        </p:tgtEl>
                                      </p:cBhvr>
                                    </p:animEffect>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500"/>
                                        <p:tgtEl>
                                          <p:spTgt spid="6"/>
                                        </p:tgtEl>
                                      </p:cBhvr>
                                    </p:animEffect>
                                  </p:childTnLst>
                                </p:cTn>
                              </p:par>
                            </p:childTnLst>
                          </p:cTn>
                        </p:par>
                        <p:par>
                          <p:cTn id="26" fill="hold">
                            <p:stCondLst>
                              <p:cond delay="2000"/>
                            </p:stCondLst>
                            <p:childTnLst>
                              <p:par>
                                <p:cTn id="27" presetID="21"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 calcmode="lin" valueType="num">
                                      <p:cBhvr>
                                        <p:cTn id="34" dur="500" fill="hold"/>
                                        <p:tgtEl>
                                          <p:spTgt spid="2050"/>
                                        </p:tgtEl>
                                        <p:attrNameLst>
                                          <p:attrName>ppt_w</p:attrName>
                                        </p:attrNameLst>
                                      </p:cBhvr>
                                      <p:tavLst>
                                        <p:tav tm="0">
                                          <p:val>
                                            <p:fltVal val="0"/>
                                          </p:val>
                                        </p:tav>
                                        <p:tav tm="100000">
                                          <p:val>
                                            <p:strVal val="#ppt_w"/>
                                          </p:val>
                                        </p:tav>
                                      </p:tavLst>
                                    </p:anim>
                                    <p:anim calcmode="lin" valueType="num">
                                      <p:cBhvr>
                                        <p:cTn id="35" dur="500" fill="hold"/>
                                        <p:tgtEl>
                                          <p:spTgt spid="2050"/>
                                        </p:tgtEl>
                                        <p:attrNameLst>
                                          <p:attrName>ppt_h</p:attrName>
                                        </p:attrNameLst>
                                      </p:cBhvr>
                                      <p:tavLst>
                                        <p:tav tm="0">
                                          <p:val>
                                            <p:fltVal val="0"/>
                                          </p:val>
                                        </p:tav>
                                        <p:tav tm="100000">
                                          <p:val>
                                            <p:strVal val="#ppt_h"/>
                                          </p:val>
                                        </p:tav>
                                      </p:tavLst>
                                    </p:anim>
                                    <p:animEffect transition="in" filter="fade">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5ABDD-7FD2-B799-7A9B-49A3C1785C4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08FFD75-0EC8-010D-4FE7-E52087ABEFFA}"/>
              </a:ext>
            </a:extLst>
          </p:cNvPr>
          <p:cNvSpPr/>
          <p:nvPr/>
        </p:nvSpPr>
        <p:spPr>
          <a:xfrm>
            <a:off x="9778314" y="0"/>
            <a:ext cx="2458385"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TextBox 10">
            <a:extLst>
              <a:ext uri="{FF2B5EF4-FFF2-40B4-BE49-F238E27FC236}">
                <a16:creationId xmlns:a16="http://schemas.microsoft.com/office/drawing/2014/main" id="{6DE4EBFC-17E0-729F-A0A1-2350434B1F6B}"/>
              </a:ext>
            </a:extLst>
          </p:cNvPr>
          <p:cNvSpPr txBox="1"/>
          <p:nvPr/>
        </p:nvSpPr>
        <p:spPr>
          <a:xfrm>
            <a:off x="6962839" y="2800290"/>
            <a:ext cx="4167952" cy="2031325"/>
          </a:xfrm>
          <a:prstGeom prst="rect">
            <a:avLst/>
          </a:prstGeom>
          <a:noFill/>
        </p:spPr>
        <p:txBody>
          <a:bodyPr wrap="square">
            <a:spAutoFit/>
          </a:bodyPr>
          <a:lstStyle/>
          <a:p>
            <a:r>
              <a:rPr lang="en-US" b="1" dirty="0">
                <a:solidFill>
                  <a:srgbClr val="CFD856"/>
                </a:solidFill>
              </a:rPr>
              <a:t>Regular environment features</a:t>
            </a:r>
          </a:p>
          <a:p>
            <a:endParaRPr lang="en-US" dirty="0">
              <a:solidFill>
                <a:srgbClr val="CFD856"/>
              </a:solidFill>
            </a:endParaRPr>
          </a:p>
          <a:p>
            <a:pPr marL="285750" indent="-285750">
              <a:buFont typeface="Arial" panose="020B0604020202020204" pitchFamily="34" charset="0"/>
              <a:buChar char="•"/>
            </a:pPr>
            <a:r>
              <a:rPr lang="en-US" dirty="0">
                <a:solidFill>
                  <a:srgbClr val="CFD856"/>
                </a:solidFill>
              </a:rPr>
              <a:t>Apply DLP policies scoped to this environment</a:t>
            </a:r>
          </a:p>
          <a:p>
            <a:pPr marL="285750" indent="-285750">
              <a:buFont typeface="Arial" panose="020B0604020202020204" pitchFamily="34" charset="0"/>
              <a:buChar char="•"/>
            </a:pPr>
            <a:r>
              <a:rPr lang="en-US" dirty="0">
                <a:solidFill>
                  <a:srgbClr val="CFD856"/>
                </a:solidFill>
              </a:rPr>
              <a:t>Control AI chat features inside apps (like model-generated replies in canvas apps)</a:t>
            </a:r>
            <a:endParaRPr lang="en-DE" dirty="0">
              <a:solidFill>
                <a:srgbClr val="CFD856"/>
              </a:solidFill>
            </a:endParaRPr>
          </a:p>
        </p:txBody>
      </p:sp>
      <p:pic>
        <p:nvPicPr>
          <p:cNvPr id="4" name="Graphic 3">
            <a:extLst>
              <a:ext uri="{FF2B5EF4-FFF2-40B4-BE49-F238E27FC236}">
                <a16:creationId xmlns:a16="http://schemas.microsoft.com/office/drawing/2014/main" id="{5500B9B9-2892-3515-58BD-CB1C78F575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254" y="719286"/>
            <a:ext cx="535088" cy="535088"/>
          </a:xfrm>
          <a:prstGeom prst="rect">
            <a:avLst/>
          </a:prstGeom>
        </p:spPr>
      </p:pic>
      <p:sp>
        <p:nvSpPr>
          <p:cNvPr id="2" name="Title 1">
            <a:extLst>
              <a:ext uri="{FF2B5EF4-FFF2-40B4-BE49-F238E27FC236}">
                <a16:creationId xmlns:a16="http://schemas.microsoft.com/office/drawing/2014/main" id="{4AE03E1C-D8E5-5110-D1AD-80CEDF56733C}"/>
              </a:ext>
            </a:extLst>
          </p:cNvPr>
          <p:cNvSpPr>
            <a:spLocks noGrp="1"/>
          </p:cNvSpPr>
          <p:nvPr>
            <p:ph type="title"/>
          </p:nvPr>
        </p:nvSpPr>
        <p:spPr/>
        <p:txBody>
          <a:bodyPr>
            <a:normAutofit/>
          </a:bodyPr>
          <a:lstStyle/>
          <a:p>
            <a:r>
              <a:rPr lang="en-US" sz="3600" dirty="0">
                <a:solidFill>
                  <a:schemeClr val="bg1"/>
                </a:solidFill>
              </a:rPr>
              <a:t>	Environment level</a:t>
            </a:r>
            <a:endParaRPr lang="en-DE" sz="3600" dirty="0">
              <a:solidFill>
                <a:schemeClr val="bg1"/>
              </a:solidFill>
            </a:endParaRPr>
          </a:p>
        </p:txBody>
      </p:sp>
      <p:sp>
        <p:nvSpPr>
          <p:cNvPr id="33" name="TextBox 32">
            <a:extLst>
              <a:ext uri="{FF2B5EF4-FFF2-40B4-BE49-F238E27FC236}">
                <a16:creationId xmlns:a16="http://schemas.microsoft.com/office/drawing/2014/main" id="{7313AEAD-BA6E-1008-B277-139436BE231B}"/>
              </a:ext>
            </a:extLst>
          </p:cNvPr>
          <p:cNvSpPr txBox="1"/>
          <p:nvPr/>
        </p:nvSpPr>
        <p:spPr>
          <a:xfrm>
            <a:off x="1592768" y="1826865"/>
            <a:ext cx="3779332" cy="369332"/>
          </a:xfrm>
          <a:prstGeom prst="rect">
            <a:avLst/>
          </a:prstGeom>
          <a:noFill/>
        </p:spPr>
        <p:txBody>
          <a:bodyPr wrap="square">
            <a:spAutoFit/>
          </a:bodyPr>
          <a:lstStyle/>
          <a:p>
            <a:r>
              <a:rPr lang="en-US" dirty="0">
                <a:solidFill>
                  <a:srgbClr val="CFD856"/>
                </a:solidFill>
              </a:rPr>
              <a:t>Guardrails &amp; Visibility</a:t>
            </a:r>
            <a:endParaRPr lang="en-DE" dirty="0">
              <a:solidFill>
                <a:srgbClr val="CFD856"/>
              </a:solidFill>
            </a:endParaRPr>
          </a:p>
        </p:txBody>
      </p:sp>
      <p:sp>
        <p:nvSpPr>
          <p:cNvPr id="6" name="TextBox 5">
            <a:extLst>
              <a:ext uri="{FF2B5EF4-FFF2-40B4-BE49-F238E27FC236}">
                <a16:creationId xmlns:a16="http://schemas.microsoft.com/office/drawing/2014/main" id="{80FFCA8E-80E2-30F1-D6DC-B7DFE7D33D95}"/>
              </a:ext>
            </a:extLst>
          </p:cNvPr>
          <p:cNvSpPr txBox="1"/>
          <p:nvPr/>
        </p:nvSpPr>
        <p:spPr>
          <a:xfrm>
            <a:off x="1466850" y="2800290"/>
            <a:ext cx="4167952" cy="923330"/>
          </a:xfrm>
          <a:prstGeom prst="rect">
            <a:avLst/>
          </a:prstGeom>
          <a:noFill/>
        </p:spPr>
        <p:txBody>
          <a:bodyPr wrap="square">
            <a:spAutoFit/>
          </a:bodyPr>
          <a:lstStyle/>
          <a:p>
            <a:r>
              <a:rPr lang="en-US" b="1" dirty="0">
                <a:solidFill>
                  <a:srgbClr val="CFD856"/>
                </a:solidFill>
              </a:rPr>
              <a:t>Managed environment features</a:t>
            </a:r>
          </a:p>
          <a:p>
            <a:endParaRPr lang="en-US" dirty="0">
              <a:solidFill>
                <a:srgbClr val="CFD856"/>
              </a:solidFill>
            </a:endParaRPr>
          </a:p>
          <a:p>
            <a:pPr marL="285750" indent="-285750">
              <a:buFont typeface="Arial" panose="020B0604020202020204" pitchFamily="34" charset="0"/>
              <a:buChar char="•"/>
            </a:pPr>
            <a:r>
              <a:rPr lang="en-US" dirty="0">
                <a:solidFill>
                  <a:srgbClr val="CFD856"/>
                </a:solidFill>
              </a:rPr>
              <a:t>Manage sharing capabilities</a:t>
            </a:r>
            <a:endParaRPr lang="en-DE" dirty="0">
              <a:solidFill>
                <a:srgbClr val="CFD856"/>
              </a:solidFill>
            </a:endParaRPr>
          </a:p>
        </p:txBody>
      </p:sp>
      <p:pic>
        <p:nvPicPr>
          <p:cNvPr id="8" name="Picture 7">
            <a:extLst>
              <a:ext uri="{FF2B5EF4-FFF2-40B4-BE49-F238E27FC236}">
                <a16:creationId xmlns:a16="http://schemas.microsoft.com/office/drawing/2014/main" id="{90CAE0B6-0146-FD3F-DB2A-5EB5599BC5D8}"/>
              </a:ext>
            </a:extLst>
          </p:cNvPr>
          <p:cNvPicPr>
            <a:picLocks noChangeAspect="1"/>
          </p:cNvPicPr>
          <p:nvPr/>
        </p:nvPicPr>
        <p:blipFill>
          <a:blip r:embed="rId5"/>
          <a:stretch>
            <a:fillRect/>
          </a:stretch>
        </p:blipFill>
        <p:spPr>
          <a:xfrm>
            <a:off x="6962839" y="-1606"/>
            <a:ext cx="4107051" cy="6858000"/>
          </a:xfrm>
          <a:prstGeom prst="rect">
            <a:avLst/>
          </a:prstGeom>
        </p:spPr>
      </p:pic>
      <p:sp>
        <p:nvSpPr>
          <p:cNvPr id="10" name="Rectangle: Rounded Corners 9">
            <a:extLst>
              <a:ext uri="{FF2B5EF4-FFF2-40B4-BE49-F238E27FC236}">
                <a16:creationId xmlns:a16="http://schemas.microsoft.com/office/drawing/2014/main" id="{CE66FA31-8676-D78D-0003-AF5B32C9AB0D}"/>
              </a:ext>
            </a:extLst>
          </p:cNvPr>
          <p:cNvSpPr/>
          <p:nvPr/>
        </p:nvSpPr>
        <p:spPr>
          <a:xfrm>
            <a:off x="7011745" y="3036682"/>
            <a:ext cx="3626249" cy="2874914"/>
          </a:xfrm>
          <a:prstGeom prst="roundRect">
            <a:avLst>
              <a:gd name="adj" fmla="val 3153"/>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9" name="Picture 18">
            <a:extLst>
              <a:ext uri="{FF2B5EF4-FFF2-40B4-BE49-F238E27FC236}">
                <a16:creationId xmlns:a16="http://schemas.microsoft.com/office/drawing/2014/main" id="{655B75A4-4F94-F190-FD08-6BBF82FA7980}"/>
              </a:ext>
            </a:extLst>
          </p:cNvPr>
          <p:cNvPicPr>
            <a:picLocks noChangeAspect="1"/>
          </p:cNvPicPr>
          <p:nvPr/>
        </p:nvPicPr>
        <p:blipFill>
          <a:blip r:embed="rId6"/>
          <a:stretch>
            <a:fillRect/>
          </a:stretch>
        </p:blipFill>
        <p:spPr>
          <a:xfrm>
            <a:off x="0" y="-72426"/>
            <a:ext cx="12192000" cy="6668761"/>
          </a:xfrm>
          <a:prstGeom prst="rect">
            <a:avLst/>
          </a:prstGeom>
        </p:spPr>
      </p:pic>
      <p:sp>
        <p:nvSpPr>
          <p:cNvPr id="15" name="Rectangle: Rounded Corners 14">
            <a:extLst>
              <a:ext uri="{FF2B5EF4-FFF2-40B4-BE49-F238E27FC236}">
                <a16:creationId xmlns:a16="http://schemas.microsoft.com/office/drawing/2014/main" id="{A326A21D-8032-526E-BB5A-7207FA89C02A}"/>
              </a:ext>
            </a:extLst>
          </p:cNvPr>
          <p:cNvSpPr/>
          <p:nvPr/>
        </p:nvSpPr>
        <p:spPr>
          <a:xfrm>
            <a:off x="2150076" y="1035004"/>
            <a:ext cx="5530291" cy="3623609"/>
          </a:xfrm>
          <a:prstGeom prst="roundRect">
            <a:avLst>
              <a:gd name="adj" fmla="val 3153"/>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3" name="Picture 2" descr="Create meme &quot;Leonardo DiCaprio the beginning, leonardo dicaprio, DiCaprio  beginning&quot; - Pictures - Meme-arsenal.com">
            <a:extLst>
              <a:ext uri="{FF2B5EF4-FFF2-40B4-BE49-F238E27FC236}">
                <a16:creationId xmlns:a16="http://schemas.microsoft.com/office/drawing/2014/main" id="{2D13C517-BA67-74EF-C75C-5F2B55D732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151"/>
          <a:stretch/>
        </p:blipFill>
        <p:spPr bwMode="auto">
          <a:xfrm>
            <a:off x="2753637" y="1943926"/>
            <a:ext cx="5785565" cy="320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3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8"/>
                                        </p:tgtEl>
                                        <p:attrNameLst>
                                          <p:attrName>ppt_x</p:attrName>
                                        </p:attrNameLst>
                                      </p:cBhvr>
                                      <p:tavLst>
                                        <p:tav tm="0">
                                          <p:val>
                                            <p:strVal val="ppt_x"/>
                                          </p:val>
                                        </p:tav>
                                        <p:tav tm="100000">
                                          <p:val>
                                            <p:strVal val="ppt_x"/>
                                          </p:val>
                                        </p:tav>
                                      </p:tavLst>
                                    </p:anim>
                                    <p:anim calcmode="lin" valueType="num">
                                      <p:cBhvr additive="base">
                                        <p:cTn id="46" dur="500"/>
                                        <p:tgtEl>
                                          <p:spTgt spid="8"/>
                                        </p:tgtEl>
                                        <p:attrNameLst>
                                          <p:attrName>ppt_y</p:attrName>
                                        </p:attrNameLst>
                                      </p:cBhvr>
                                      <p:tavLst>
                                        <p:tav tm="0">
                                          <p:val>
                                            <p:strVal val="ppt_y"/>
                                          </p:val>
                                        </p:tav>
                                        <p:tav tm="100000">
                                          <p:val>
                                            <p:strVal val="1+ppt_h/2"/>
                                          </p:val>
                                        </p:tav>
                                      </p:tavLst>
                                    </p:anim>
                                    <p:set>
                                      <p:cBhvr>
                                        <p:cTn id="47" dur="1" fill="hold">
                                          <p:stCondLst>
                                            <p:cond delay="499"/>
                                          </p:stCondLst>
                                        </p:cTn>
                                        <p:tgtEl>
                                          <p:spTgt spid="8"/>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12"/>
                                        </p:tgtEl>
                                        <p:attrNameLst>
                                          <p:attrName>ppt_x</p:attrName>
                                        </p:attrNameLst>
                                      </p:cBhvr>
                                      <p:tavLst>
                                        <p:tav tm="0">
                                          <p:val>
                                            <p:strVal val="ppt_x"/>
                                          </p:val>
                                        </p:tav>
                                        <p:tav tm="100000">
                                          <p:val>
                                            <p:strVal val="ppt_x"/>
                                          </p:val>
                                        </p:tav>
                                      </p:tavLst>
                                    </p:anim>
                                    <p:anim calcmode="lin" valueType="num">
                                      <p:cBhvr additive="base">
                                        <p:cTn id="50" dur="500"/>
                                        <p:tgtEl>
                                          <p:spTgt spid="12"/>
                                        </p:tgtEl>
                                        <p:attrNameLst>
                                          <p:attrName>ppt_y</p:attrName>
                                        </p:attrNameLst>
                                      </p:cBhvr>
                                      <p:tavLst>
                                        <p:tav tm="0">
                                          <p:val>
                                            <p:strVal val="ppt_y"/>
                                          </p:val>
                                        </p:tav>
                                        <p:tav tm="100000">
                                          <p:val>
                                            <p:strVal val="1+ppt_h/2"/>
                                          </p:val>
                                        </p:tav>
                                      </p:tavLst>
                                    </p:anim>
                                    <p:set>
                                      <p:cBhvr>
                                        <p:cTn id="51" dur="1" fill="hold">
                                          <p:stCondLst>
                                            <p:cond delay="499"/>
                                          </p:stCondLst>
                                        </p:cTn>
                                        <p:tgtEl>
                                          <p:spTgt spid="12"/>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10"/>
                                        </p:tgtEl>
                                        <p:attrNameLst>
                                          <p:attrName>ppt_x</p:attrName>
                                        </p:attrNameLst>
                                      </p:cBhvr>
                                      <p:tavLst>
                                        <p:tav tm="0">
                                          <p:val>
                                            <p:strVal val="ppt_x"/>
                                          </p:val>
                                        </p:tav>
                                        <p:tav tm="100000">
                                          <p:val>
                                            <p:strVal val="ppt_x"/>
                                          </p:val>
                                        </p:tav>
                                      </p:tavLst>
                                    </p:anim>
                                    <p:anim calcmode="lin" valueType="num">
                                      <p:cBhvr additive="base">
                                        <p:cTn id="54" dur="500"/>
                                        <p:tgtEl>
                                          <p:spTgt spid="10"/>
                                        </p:tgtEl>
                                        <p:attrNameLst>
                                          <p:attrName>ppt_y</p:attrName>
                                        </p:attrNameLst>
                                      </p:cBhvr>
                                      <p:tavLst>
                                        <p:tav tm="0">
                                          <p:val>
                                            <p:strVal val="ppt_y"/>
                                          </p:val>
                                        </p:tav>
                                        <p:tav tm="100000">
                                          <p:val>
                                            <p:strVal val="1+ppt_h/2"/>
                                          </p:val>
                                        </p:tav>
                                      </p:tavLst>
                                    </p:anim>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0-#ppt_w/2"/>
                                          </p:val>
                                        </p:tav>
                                        <p:tav tm="100000">
                                          <p:val>
                                            <p:strVal val="#ppt_x"/>
                                          </p:val>
                                        </p:tav>
                                      </p:tavLst>
                                    </p:anim>
                                    <p:anim calcmode="lin" valueType="num">
                                      <p:cBhvr additive="base">
                                        <p:cTn id="61" dur="500" fill="hold"/>
                                        <p:tgtEl>
                                          <p:spTgt spid="19"/>
                                        </p:tgtEl>
                                        <p:attrNameLst>
                                          <p:attrName>ppt_y</p:attrName>
                                        </p:attrNameLst>
                                      </p:cBhvr>
                                      <p:tavLst>
                                        <p:tav tm="0">
                                          <p:val>
                                            <p:strVal val="#ppt_y"/>
                                          </p:val>
                                        </p:tav>
                                        <p:tav tm="100000">
                                          <p:val>
                                            <p:strVal val="#ppt_y"/>
                                          </p:val>
                                        </p:tav>
                                      </p:tavLst>
                                    </p:anim>
                                  </p:childTnLst>
                                </p:cTn>
                              </p:par>
                            </p:childTnLst>
                          </p:cTn>
                        </p:par>
                        <p:par>
                          <p:cTn id="62" fill="hold">
                            <p:stCondLst>
                              <p:cond delay="500"/>
                            </p:stCondLst>
                            <p:childTnLst>
                              <p:par>
                                <p:cTn id="63" presetID="21" presetClass="entr" presetSubtype="1"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heel(1)">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p:cTn id="70" dur="500" fill="hold"/>
                                        <p:tgtEl>
                                          <p:spTgt spid="3"/>
                                        </p:tgtEl>
                                        <p:attrNameLst>
                                          <p:attrName>ppt_w</p:attrName>
                                        </p:attrNameLst>
                                      </p:cBhvr>
                                      <p:tavLst>
                                        <p:tav tm="0">
                                          <p:val>
                                            <p:fltVal val="0"/>
                                          </p:val>
                                        </p:tav>
                                        <p:tav tm="100000">
                                          <p:val>
                                            <p:strVal val="#ppt_w"/>
                                          </p:val>
                                        </p:tav>
                                      </p:tavLst>
                                    </p:anim>
                                    <p:anim calcmode="lin" valueType="num">
                                      <p:cBhvr>
                                        <p:cTn id="71" dur="500" fill="hold"/>
                                        <p:tgtEl>
                                          <p:spTgt spid="3"/>
                                        </p:tgtEl>
                                        <p:attrNameLst>
                                          <p:attrName>ppt_h</p:attrName>
                                        </p:attrNameLst>
                                      </p:cBhvr>
                                      <p:tavLst>
                                        <p:tav tm="0">
                                          <p:val>
                                            <p:fltVal val="0"/>
                                          </p:val>
                                        </p:tav>
                                        <p:tav tm="100000">
                                          <p:val>
                                            <p:strVal val="#ppt_h"/>
                                          </p:val>
                                        </p:tav>
                                      </p:tavLst>
                                    </p:anim>
                                    <p:animEffect transition="in" filter="fade">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111-A302-2A34-039A-66D3BF6B2ED6}"/>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072B30C-156C-56B4-E346-FC60287165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254" y="739320"/>
            <a:ext cx="515054" cy="515054"/>
          </a:xfrm>
          <a:prstGeom prst="rect">
            <a:avLst/>
          </a:prstGeom>
        </p:spPr>
      </p:pic>
      <p:sp>
        <p:nvSpPr>
          <p:cNvPr id="2" name="Title 1">
            <a:extLst>
              <a:ext uri="{FF2B5EF4-FFF2-40B4-BE49-F238E27FC236}">
                <a16:creationId xmlns:a16="http://schemas.microsoft.com/office/drawing/2014/main" id="{215D4C37-0804-8317-37FB-0AD84D96669C}"/>
              </a:ext>
            </a:extLst>
          </p:cNvPr>
          <p:cNvSpPr>
            <a:spLocks noGrp="1"/>
          </p:cNvSpPr>
          <p:nvPr>
            <p:ph type="title"/>
          </p:nvPr>
        </p:nvSpPr>
        <p:spPr>
          <a:xfrm>
            <a:off x="838200" y="334065"/>
            <a:ext cx="10515600" cy="1325563"/>
          </a:xfrm>
        </p:spPr>
        <p:txBody>
          <a:bodyPr>
            <a:normAutofit/>
          </a:bodyPr>
          <a:lstStyle/>
          <a:p>
            <a:r>
              <a:rPr lang="en-US" sz="3600" dirty="0">
                <a:solidFill>
                  <a:schemeClr val="bg1"/>
                </a:solidFill>
              </a:rPr>
              <a:t>	Agent level</a:t>
            </a:r>
            <a:endParaRPr lang="en-DE" sz="3600" dirty="0">
              <a:solidFill>
                <a:schemeClr val="bg1"/>
              </a:solidFill>
            </a:endParaRPr>
          </a:p>
        </p:txBody>
      </p:sp>
      <p:sp>
        <p:nvSpPr>
          <p:cNvPr id="33" name="TextBox 32">
            <a:extLst>
              <a:ext uri="{FF2B5EF4-FFF2-40B4-BE49-F238E27FC236}">
                <a16:creationId xmlns:a16="http://schemas.microsoft.com/office/drawing/2014/main" id="{67681DCE-1EB1-F859-1AC0-7B5774D67963}"/>
              </a:ext>
            </a:extLst>
          </p:cNvPr>
          <p:cNvSpPr txBox="1"/>
          <p:nvPr/>
        </p:nvSpPr>
        <p:spPr>
          <a:xfrm>
            <a:off x="1592767" y="1826865"/>
            <a:ext cx="6472075" cy="369332"/>
          </a:xfrm>
          <a:prstGeom prst="rect">
            <a:avLst/>
          </a:prstGeom>
          <a:noFill/>
        </p:spPr>
        <p:txBody>
          <a:bodyPr wrap="square">
            <a:spAutoFit/>
          </a:bodyPr>
          <a:lstStyle/>
          <a:p>
            <a:r>
              <a:rPr lang="en-US" b="1" dirty="0">
                <a:solidFill>
                  <a:srgbClr val="CFD856"/>
                </a:solidFill>
              </a:rPr>
              <a:t>The heart of responsible AI – where </a:t>
            </a:r>
            <a:r>
              <a:rPr lang="en-US" b="1" dirty="0" err="1">
                <a:solidFill>
                  <a:srgbClr val="CFD856"/>
                </a:solidFill>
              </a:rPr>
              <a:t>behaviour</a:t>
            </a:r>
            <a:r>
              <a:rPr lang="en-US" b="1" dirty="0">
                <a:solidFill>
                  <a:srgbClr val="CFD856"/>
                </a:solidFill>
              </a:rPr>
              <a:t> is defined</a:t>
            </a:r>
            <a:endParaRPr lang="en-DE" b="1" dirty="0">
              <a:solidFill>
                <a:srgbClr val="CFD856"/>
              </a:solidFill>
            </a:endParaRPr>
          </a:p>
        </p:txBody>
      </p:sp>
      <p:sp>
        <p:nvSpPr>
          <p:cNvPr id="6" name="TextBox 5">
            <a:extLst>
              <a:ext uri="{FF2B5EF4-FFF2-40B4-BE49-F238E27FC236}">
                <a16:creationId xmlns:a16="http://schemas.microsoft.com/office/drawing/2014/main" id="{D85665D8-F2B9-0B6F-A2BF-004BE5640E0A}"/>
              </a:ext>
            </a:extLst>
          </p:cNvPr>
          <p:cNvSpPr txBox="1"/>
          <p:nvPr/>
        </p:nvSpPr>
        <p:spPr>
          <a:xfrm>
            <a:off x="1475086" y="2701436"/>
            <a:ext cx="7405301" cy="2585323"/>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CFD856"/>
                </a:solidFill>
              </a:rPr>
              <a:t>Define what the agent knows by connecting data sources (Dataverse, SharePoint, files)</a:t>
            </a:r>
          </a:p>
          <a:p>
            <a:pPr marL="285750" indent="-285750">
              <a:buFont typeface="Arial" panose="020B0604020202020204" pitchFamily="34" charset="0"/>
              <a:buChar char="•"/>
            </a:pPr>
            <a:r>
              <a:rPr lang="en-US" dirty="0">
                <a:solidFill>
                  <a:srgbClr val="CFD856"/>
                </a:solidFill>
              </a:rPr>
              <a:t>Shape how it speaks and acts through system instructions and tone settings</a:t>
            </a:r>
          </a:p>
          <a:p>
            <a:pPr marL="285750" indent="-285750">
              <a:buFont typeface="Arial" panose="020B0604020202020204" pitchFamily="34" charset="0"/>
              <a:buChar char="•"/>
            </a:pPr>
            <a:r>
              <a:rPr lang="en-US" dirty="0">
                <a:solidFill>
                  <a:srgbClr val="CFD856"/>
                </a:solidFill>
              </a:rPr>
              <a:t>Control what topics it should avoid using blocked intents and guardrails</a:t>
            </a:r>
          </a:p>
          <a:p>
            <a:pPr marL="285750" indent="-285750">
              <a:buFont typeface="Arial" panose="020B0604020202020204" pitchFamily="34" charset="0"/>
              <a:buChar char="•"/>
            </a:pPr>
            <a:r>
              <a:rPr lang="en-US" dirty="0">
                <a:solidFill>
                  <a:srgbClr val="CFD856"/>
                </a:solidFill>
              </a:rPr>
              <a:t>Set up fallback behavior for uncertain or sensitive questions</a:t>
            </a:r>
          </a:p>
          <a:p>
            <a:pPr marL="285750" indent="-285750">
              <a:buFont typeface="Arial" panose="020B0604020202020204" pitchFamily="34" charset="0"/>
              <a:buChar char="•"/>
            </a:pPr>
            <a:r>
              <a:rPr lang="en-US" dirty="0">
                <a:solidFill>
                  <a:srgbClr val="CFD856"/>
                </a:solidFill>
              </a:rPr>
              <a:t>Ensure transparency and accountability through clear instructions and disclaimers</a:t>
            </a:r>
            <a:endParaRPr lang="en-DE" dirty="0">
              <a:solidFill>
                <a:srgbClr val="CFD856"/>
              </a:solidFill>
            </a:endParaRPr>
          </a:p>
        </p:txBody>
      </p:sp>
    </p:spTree>
    <p:extLst>
      <p:ext uri="{BB962C8B-B14F-4D97-AF65-F5344CB8AC3E}">
        <p14:creationId xmlns:p14="http://schemas.microsoft.com/office/powerpoint/2010/main" val="505828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ACEE-7EA5-FBB8-B4E8-6BB738DB4731}"/>
              </a:ext>
            </a:extLst>
          </p:cNvPr>
          <p:cNvSpPr>
            <a:spLocks noGrp="1"/>
          </p:cNvSpPr>
          <p:nvPr>
            <p:ph type="title"/>
          </p:nvPr>
        </p:nvSpPr>
        <p:spPr/>
        <p:txBody>
          <a:bodyPr/>
          <a:lstStyle/>
          <a:p>
            <a:r>
              <a:rPr lang="en-US" dirty="0">
                <a:solidFill>
                  <a:schemeClr val="bg1"/>
                </a:solidFill>
              </a:rPr>
              <a:t>Welcome &amp; Introduction</a:t>
            </a:r>
            <a:endParaRPr lang="en-DE" dirty="0">
              <a:solidFill>
                <a:schemeClr val="bg1"/>
              </a:solidFill>
            </a:endParaRPr>
          </a:p>
        </p:txBody>
      </p:sp>
      <p:cxnSp>
        <p:nvCxnSpPr>
          <p:cNvPr id="5" name="Straight Connector 4">
            <a:extLst>
              <a:ext uri="{FF2B5EF4-FFF2-40B4-BE49-F238E27FC236}">
                <a16:creationId xmlns:a16="http://schemas.microsoft.com/office/drawing/2014/main" id="{634136EC-3D8E-CB3B-4D3C-229C4FD59FED}"/>
              </a:ext>
            </a:extLst>
          </p:cNvPr>
          <p:cNvCxnSpPr/>
          <p:nvPr/>
        </p:nvCxnSpPr>
        <p:spPr>
          <a:xfrm>
            <a:off x="1005840" y="1432560"/>
            <a:ext cx="1118616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3CB4D6A3-D7DC-B0E9-AE92-860D420A4E13}"/>
              </a:ext>
            </a:extLst>
          </p:cNvPr>
          <p:cNvSpPr txBox="1">
            <a:spLocks/>
          </p:cNvSpPr>
          <p:nvPr/>
        </p:nvSpPr>
        <p:spPr>
          <a:xfrm>
            <a:off x="770468" y="2114448"/>
            <a:ext cx="3809417" cy="37462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defRPr/>
            </a:pPr>
            <a:r>
              <a:rPr lang="en-GB" dirty="0">
                <a:solidFill>
                  <a:sysClr val="windowText" lastClr="000000"/>
                </a:solidFill>
                <a:latin typeface="Devanagari Sangam MN" panose="02000000000000000000"/>
                <a:cs typeface="+mn-cs"/>
              </a:rPr>
              <a:t>👧</a:t>
            </a:r>
            <a:r>
              <a:rPr lang="en-GB" dirty="0">
                <a:solidFill>
                  <a:sysClr val="windowText" lastClr="000000"/>
                </a:solidFill>
                <a:latin typeface="Devanagari Sangam MN" panose="02000000000000000000"/>
              </a:rPr>
              <a:t>👧</a:t>
            </a:r>
            <a:r>
              <a:rPr lang="en-GB" dirty="0">
                <a:solidFill>
                  <a:sysClr val="windowText" lastClr="000000"/>
                </a:solidFill>
                <a:latin typeface="Devanagari Sangam MN" panose="02000000000000000000"/>
                <a:cs typeface="+mn-cs"/>
              </a:rPr>
              <a:t> </a:t>
            </a:r>
            <a:r>
              <a:rPr lang="en-GB" dirty="0">
                <a:solidFill>
                  <a:srgbClr val="CFD856"/>
                </a:solidFill>
                <a:latin typeface="Devanagari Sangam MN" panose="02000000000000000000"/>
                <a:cs typeface="+mn-cs"/>
              </a:rPr>
              <a:t>Father of two</a:t>
            </a:r>
            <a:endParaRPr lang="en-US" dirty="0">
              <a:solidFill>
                <a:srgbClr val="CFD856"/>
              </a:solidFill>
              <a:latin typeface="Devanagari Sangam MN" panose="02000000000000000000"/>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e-DE" dirty="0">
                <a:solidFill>
                  <a:srgbClr val="CFD856"/>
                </a:solidFill>
                <a:latin typeface="Devanagari Sangam MN" panose="02000000000000000000"/>
                <a:cs typeface="+mn-cs"/>
              </a:rPr>
              <a:t>⛺Outdoor </a:t>
            </a:r>
            <a:r>
              <a:rPr lang="de-DE" dirty="0" err="1">
                <a:solidFill>
                  <a:srgbClr val="CFD856"/>
                </a:solidFill>
                <a:latin typeface="Devanagari Sangam MN" panose="02000000000000000000"/>
                <a:cs typeface="+mn-cs"/>
              </a:rPr>
              <a:t>person</a:t>
            </a:r>
            <a:endParaRPr lang="en-US" dirty="0">
              <a:solidFill>
                <a:srgbClr val="CFD856"/>
              </a:solidFill>
              <a:latin typeface="Devanagari Sangam MN" panose="02000000000000000000"/>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e-DE" dirty="0">
                <a:solidFill>
                  <a:srgbClr val="CFD856"/>
                </a:solidFill>
                <a:latin typeface="Devanagari Sangam MN" panose="02000000000000000000"/>
                <a:cs typeface="+mn-cs"/>
              </a:rPr>
              <a:t>🎲 Board Game </a:t>
            </a:r>
            <a:r>
              <a:rPr lang="en-US" dirty="0">
                <a:solidFill>
                  <a:srgbClr val="CFD856"/>
                </a:solidFill>
                <a:latin typeface="Devanagari Sangam MN" panose="02000000000000000000"/>
                <a:cs typeface="+mn-cs"/>
              </a:rPr>
              <a:t>Nerd</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e-DE" dirty="0">
                <a:solidFill>
                  <a:srgbClr val="CFD856"/>
                </a:solidFill>
                <a:latin typeface="Devanagari Sangam MN" panose="02000000000000000000"/>
                <a:cs typeface="+mn-cs"/>
              </a:rPr>
              <a:t>🌿Plant Lover</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de-DE" dirty="0">
                <a:solidFill>
                  <a:srgbClr val="CFD856"/>
                </a:solidFill>
                <a:latin typeface="Devanagari Sangam MN" panose="02000000000000000000"/>
                <a:cs typeface="+mn-cs"/>
              </a:rPr>
              <a:t>       </a:t>
            </a:r>
            <a:r>
              <a:rPr lang="de-DE" dirty="0" err="1">
                <a:solidFill>
                  <a:srgbClr val="CFD856"/>
                </a:solidFill>
                <a:latin typeface="Devanagari Sangam MN" panose="02000000000000000000"/>
                <a:cs typeface="+mn-cs"/>
              </a:rPr>
              <a:t>Biz</a:t>
            </a:r>
            <a:r>
              <a:rPr lang="de-DE" dirty="0">
                <a:solidFill>
                  <a:srgbClr val="CFD856"/>
                </a:solidFill>
                <a:latin typeface="Devanagari Sangam MN" panose="02000000000000000000"/>
                <a:cs typeface="+mn-cs"/>
              </a:rPr>
              <a:t> Apps MVP</a:t>
            </a:r>
            <a:endParaRPr lang="en-US" dirty="0">
              <a:solidFill>
                <a:srgbClr val="CFD856"/>
              </a:solidFill>
              <a:latin typeface="Devanagari Sangam MN" panose="02000000000000000000"/>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lang="en-US" dirty="0">
              <a:solidFill>
                <a:sysClr val="windowText" lastClr="000000"/>
              </a:solidFill>
              <a:latin typeface="Devanagari Sangam MN" panose="02000000000000000000"/>
              <a:cs typeface="+mn-cs"/>
            </a:endParaRPr>
          </a:p>
        </p:txBody>
      </p:sp>
      <p:pic>
        <p:nvPicPr>
          <p:cNvPr id="6" name="Picture 5" descr="Graphical user interface, text&#10;&#10;Description automatically generated">
            <a:extLst>
              <a:ext uri="{FF2B5EF4-FFF2-40B4-BE49-F238E27FC236}">
                <a16:creationId xmlns:a16="http://schemas.microsoft.com/office/drawing/2014/main" id="{2818F938-DDF1-F068-FFD9-88C4A5B55A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3" t="3326" r="59130" b="3539"/>
          <a:stretch/>
        </p:blipFill>
        <p:spPr>
          <a:xfrm>
            <a:off x="932037" y="4230236"/>
            <a:ext cx="307339" cy="307339"/>
          </a:xfrm>
          <a:prstGeom prst="rect">
            <a:avLst/>
          </a:prstGeom>
          <a:ln w="12700">
            <a:solidFill>
              <a:schemeClr val="tx1"/>
            </a:solidFill>
          </a:ln>
        </p:spPr>
      </p:pic>
      <p:sp>
        <p:nvSpPr>
          <p:cNvPr id="7" name="Text Placeholder 2">
            <a:extLst>
              <a:ext uri="{FF2B5EF4-FFF2-40B4-BE49-F238E27FC236}">
                <a16:creationId xmlns:a16="http://schemas.microsoft.com/office/drawing/2014/main" id="{C3C71565-55B0-7DE1-BC52-7C35B92043B4}"/>
              </a:ext>
            </a:extLst>
          </p:cNvPr>
          <p:cNvSpPr txBox="1">
            <a:spLocks/>
          </p:cNvSpPr>
          <p:nvPr/>
        </p:nvSpPr>
        <p:spPr>
          <a:xfrm>
            <a:off x="849439" y="5360299"/>
            <a:ext cx="3470722" cy="7694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GB" dirty="0">
                <a:solidFill>
                  <a:srgbClr val="CFD856"/>
                </a:solidFill>
                <a:latin typeface="Devanagari Sangam MN" panose="02000000000000000000"/>
                <a:cs typeface="+mn-cs"/>
              </a:rPr>
              <a:t>+ two bonus kids</a:t>
            </a:r>
            <a:br>
              <a:rPr lang="en-GB" dirty="0">
                <a:solidFill>
                  <a:srgbClr val="CFD856"/>
                </a:solidFill>
                <a:latin typeface="Devanagari Sangam MN" panose="02000000000000000000"/>
                <a:cs typeface="+mn-cs"/>
              </a:rPr>
            </a:br>
            <a:r>
              <a:rPr lang="en-GB" dirty="0">
                <a:solidFill>
                  <a:srgbClr val="CFD856"/>
                </a:solidFill>
                <a:latin typeface="Devanagari Sangam MN" panose="02000000000000000000"/>
                <a:cs typeface="+mn-cs"/>
              </a:rPr>
              <a:t>👧 👧</a:t>
            </a:r>
            <a:endParaRPr lang="en-US" dirty="0">
              <a:solidFill>
                <a:srgbClr val="CFD856"/>
              </a:solidFill>
              <a:latin typeface="Devanagari Sangam MN" panose="02000000000000000000"/>
              <a:cs typeface="+mn-cs"/>
            </a:endParaRPr>
          </a:p>
        </p:txBody>
      </p:sp>
      <p:grpSp>
        <p:nvGrpSpPr>
          <p:cNvPr id="9" name="Group 8">
            <a:extLst>
              <a:ext uri="{FF2B5EF4-FFF2-40B4-BE49-F238E27FC236}">
                <a16:creationId xmlns:a16="http://schemas.microsoft.com/office/drawing/2014/main" id="{E7D643B5-DFF2-E8C8-EDE0-3D49C8D1FD75}"/>
              </a:ext>
            </a:extLst>
          </p:cNvPr>
          <p:cNvGrpSpPr/>
          <p:nvPr/>
        </p:nvGrpSpPr>
        <p:grpSpPr>
          <a:xfrm rot="586916">
            <a:off x="3737252" y="2512311"/>
            <a:ext cx="846000" cy="2805943"/>
            <a:chOff x="4073720" y="1970760"/>
            <a:chExt cx="846000" cy="2001240"/>
          </a:xfrm>
        </p:grpSpPr>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ACD21D0B-286D-CF54-2B0B-038596B9C1DC}"/>
                    </a:ext>
                  </a:extLst>
                </p14:cNvPr>
                <p14:cNvContentPartPr/>
                <p14:nvPr/>
              </p14:nvContentPartPr>
              <p14:xfrm>
                <a:off x="4073720" y="1970760"/>
                <a:ext cx="661320" cy="1706400"/>
              </p14:xfrm>
            </p:contentPart>
          </mc:Choice>
          <mc:Fallback xmlns="">
            <p:pic>
              <p:nvPicPr>
                <p:cNvPr id="28" name="Ink 27">
                  <a:extLst>
                    <a:ext uri="{FF2B5EF4-FFF2-40B4-BE49-F238E27FC236}">
                      <a16:creationId xmlns:a16="http://schemas.microsoft.com/office/drawing/2014/main" id="{93BADD5A-E1E8-A9A3-DD6A-377B1475F525}"/>
                    </a:ext>
                  </a:extLst>
                </p:cNvPr>
                <p:cNvPicPr/>
                <p:nvPr/>
              </p:nvPicPr>
              <p:blipFill>
                <a:blip r:embed="rId8"/>
                <a:stretch>
                  <a:fillRect/>
                </a:stretch>
              </p:blipFill>
              <p:spPr>
                <a:xfrm>
                  <a:off x="4056080" y="1958179"/>
                  <a:ext cx="696960" cy="17318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D90185C7-0AE8-4505-D717-E22163A6592C}"/>
                    </a:ext>
                  </a:extLst>
                </p14:cNvPr>
                <p14:cNvContentPartPr/>
                <p14:nvPr/>
              </p14:nvContentPartPr>
              <p14:xfrm>
                <a:off x="4368560" y="3697680"/>
                <a:ext cx="551160" cy="274320"/>
              </p14:xfrm>
            </p:contentPart>
          </mc:Choice>
          <mc:Fallback xmlns="">
            <p:pic>
              <p:nvPicPr>
                <p:cNvPr id="29" name="Ink 28">
                  <a:extLst>
                    <a:ext uri="{FF2B5EF4-FFF2-40B4-BE49-F238E27FC236}">
                      <a16:creationId xmlns:a16="http://schemas.microsoft.com/office/drawing/2014/main" id="{CEC37032-D989-22D8-CB35-8CB8FA736DD7}"/>
                    </a:ext>
                  </a:extLst>
                </p:cNvPr>
                <p:cNvPicPr/>
                <p:nvPr/>
              </p:nvPicPr>
              <p:blipFill>
                <a:blip r:embed="rId10"/>
                <a:stretch>
                  <a:fillRect/>
                </a:stretch>
              </p:blipFill>
              <p:spPr>
                <a:xfrm>
                  <a:off x="4350560" y="3684837"/>
                  <a:ext cx="586800" cy="299749"/>
                </a:xfrm>
                <a:prstGeom prst="rect">
                  <a:avLst/>
                </a:prstGeom>
              </p:spPr>
            </p:pic>
          </mc:Fallback>
        </mc:AlternateContent>
      </p:grpSp>
      <p:sp>
        <p:nvSpPr>
          <p:cNvPr id="16" name="TextBox 15">
            <a:extLst>
              <a:ext uri="{FF2B5EF4-FFF2-40B4-BE49-F238E27FC236}">
                <a16:creationId xmlns:a16="http://schemas.microsoft.com/office/drawing/2014/main" id="{71384A18-7A08-9B83-2936-C612BA5F6A57}"/>
              </a:ext>
            </a:extLst>
          </p:cNvPr>
          <p:cNvSpPr txBox="1"/>
          <p:nvPr/>
        </p:nvSpPr>
        <p:spPr>
          <a:xfrm>
            <a:off x="9747591" y="3271703"/>
            <a:ext cx="1700435" cy="261610"/>
          </a:xfrm>
          <a:prstGeom prst="rect">
            <a:avLst/>
          </a:prstGeom>
          <a:noFill/>
        </p:spPr>
        <p:txBody>
          <a:bodyPr wrap="square" rtlCol="0">
            <a:spAutoFit/>
          </a:bodyPr>
          <a:lstStyle/>
          <a:p>
            <a:r>
              <a:rPr lang="en-GB" sz="1100" dirty="0">
                <a:solidFill>
                  <a:srgbClr val="CFD856"/>
                </a:solidFill>
              </a:rPr>
              <a:t>@MichaelRoth42</a:t>
            </a:r>
            <a:endParaRPr lang="en-DE" sz="1100" dirty="0">
              <a:solidFill>
                <a:srgbClr val="CFD856"/>
              </a:solidFill>
            </a:endParaRPr>
          </a:p>
        </p:txBody>
      </p:sp>
      <p:sp>
        <p:nvSpPr>
          <p:cNvPr id="17" name="TextBox 16">
            <a:extLst>
              <a:ext uri="{FF2B5EF4-FFF2-40B4-BE49-F238E27FC236}">
                <a16:creationId xmlns:a16="http://schemas.microsoft.com/office/drawing/2014/main" id="{C21217D5-105A-DC56-A950-CFFACA7D431D}"/>
              </a:ext>
            </a:extLst>
          </p:cNvPr>
          <p:cNvSpPr txBox="1"/>
          <p:nvPr/>
        </p:nvSpPr>
        <p:spPr>
          <a:xfrm>
            <a:off x="9747591" y="2873603"/>
            <a:ext cx="1700434" cy="261610"/>
          </a:xfrm>
          <a:prstGeom prst="rect">
            <a:avLst/>
          </a:prstGeom>
          <a:noFill/>
        </p:spPr>
        <p:txBody>
          <a:bodyPr wrap="square" rtlCol="0">
            <a:spAutoFit/>
          </a:bodyPr>
          <a:lstStyle/>
          <a:p>
            <a:r>
              <a:rPr lang="en-GB" sz="1100" dirty="0">
                <a:solidFill>
                  <a:srgbClr val="CFD856"/>
                </a:solidFill>
              </a:rPr>
              <a:t>/michaelroth42/</a:t>
            </a:r>
            <a:endParaRPr lang="en-DE" sz="1100" dirty="0">
              <a:solidFill>
                <a:srgbClr val="CFD856"/>
              </a:solidFill>
            </a:endParaRPr>
          </a:p>
        </p:txBody>
      </p:sp>
      <p:sp>
        <p:nvSpPr>
          <p:cNvPr id="18" name="TextBox 17">
            <a:extLst>
              <a:ext uri="{FF2B5EF4-FFF2-40B4-BE49-F238E27FC236}">
                <a16:creationId xmlns:a16="http://schemas.microsoft.com/office/drawing/2014/main" id="{8D4BA9A0-EC59-D978-4DB6-7E4978B7E3D9}"/>
              </a:ext>
            </a:extLst>
          </p:cNvPr>
          <p:cNvSpPr txBox="1"/>
          <p:nvPr/>
        </p:nvSpPr>
        <p:spPr>
          <a:xfrm>
            <a:off x="9747591" y="1770872"/>
            <a:ext cx="1882452" cy="261610"/>
          </a:xfrm>
          <a:prstGeom prst="rect">
            <a:avLst/>
          </a:prstGeom>
          <a:noFill/>
        </p:spPr>
        <p:txBody>
          <a:bodyPr wrap="square" rtlCol="0">
            <a:spAutoFit/>
          </a:bodyPr>
          <a:lstStyle/>
          <a:p>
            <a:r>
              <a:rPr lang="en-GB" sz="1100" dirty="0">
                <a:solidFill>
                  <a:srgbClr val="CFD856"/>
                </a:solidFill>
              </a:rPr>
              <a:t>www.MichaelRoth42.com</a:t>
            </a:r>
            <a:endParaRPr lang="en-DE" sz="1100" dirty="0">
              <a:solidFill>
                <a:srgbClr val="CFD856"/>
              </a:solidFill>
            </a:endParaRPr>
          </a:p>
        </p:txBody>
      </p:sp>
      <p:sp>
        <p:nvSpPr>
          <p:cNvPr id="21" name="TextBox 20">
            <a:extLst>
              <a:ext uri="{FF2B5EF4-FFF2-40B4-BE49-F238E27FC236}">
                <a16:creationId xmlns:a16="http://schemas.microsoft.com/office/drawing/2014/main" id="{CCA16F7F-CA0B-743F-5B00-B8D0237A145E}"/>
              </a:ext>
            </a:extLst>
          </p:cNvPr>
          <p:cNvSpPr txBox="1"/>
          <p:nvPr/>
        </p:nvSpPr>
        <p:spPr>
          <a:xfrm>
            <a:off x="9747591" y="2483790"/>
            <a:ext cx="2340913" cy="261610"/>
          </a:xfrm>
          <a:prstGeom prst="rect">
            <a:avLst/>
          </a:prstGeom>
          <a:noFill/>
        </p:spPr>
        <p:txBody>
          <a:bodyPr wrap="square" rtlCol="0">
            <a:spAutoFit/>
          </a:bodyPr>
          <a:lstStyle/>
          <a:p>
            <a:r>
              <a:rPr lang="en-GB" sz="1100" dirty="0">
                <a:solidFill>
                  <a:srgbClr val="CFD856"/>
                </a:solidFill>
              </a:rPr>
              <a:t>Michael.Roth@Gezeitenbrand.de</a:t>
            </a:r>
            <a:endParaRPr lang="en-DE" sz="1100" dirty="0">
              <a:solidFill>
                <a:srgbClr val="CFD856"/>
              </a:solidFill>
            </a:endParaRPr>
          </a:p>
        </p:txBody>
      </p:sp>
      <p:sp>
        <p:nvSpPr>
          <p:cNvPr id="23" name="TextBox 22">
            <a:extLst>
              <a:ext uri="{FF2B5EF4-FFF2-40B4-BE49-F238E27FC236}">
                <a16:creationId xmlns:a16="http://schemas.microsoft.com/office/drawing/2014/main" id="{DA1A9DFF-2E50-03AA-FFC1-8AA7D157100C}"/>
              </a:ext>
            </a:extLst>
          </p:cNvPr>
          <p:cNvSpPr txBox="1"/>
          <p:nvPr/>
        </p:nvSpPr>
        <p:spPr>
          <a:xfrm>
            <a:off x="9747591" y="3646319"/>
            <a:ext cx="1882452" cy="261610"/>
          </a:xfrm>
          <a:prstGeom prst="rect">
            <a:avLst/>
          </a:prstGeom>
          <a:noFill/>
        </p:spPr>
        <p:txBody>
          <a:bodyPr wrap="square" rtlCol="0">
            <a:spAutoFit/>
          </a:bodyPr>
          <a:lstStyle/>
          <a:p>
            <a:r>
              <a:rPr lang="en-GB" sz="1100" dirty="0">
                <a:solidFill>
                  <a:srgbClr val="CFD856"/>
                </a:solidFill>
              </a:rPr>
              <a:t>github.com/MichaelRoth42</a:t>
            </a:r>
          </a:p>
        </p:txBody>
      </p:sp>
      <p:pic>
        <p:nvPicPr>
          <p:cNvPr id="29" name="Graphic 28">
            <a:extLst>
              <a:ext uri="{FF2B5EF4-FFF2-40B4-BE49-F238E27FC236}">
                <a16:creationId xmlns:a16="http://schemas.microsoft.com/office/drawing/2014/main" id="{C33A644F-AAD5-62BE-9D5A-CFD74A21C1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3870" y="2532653"/>
            <a:ext cx="266700" cy="200025"/>
          </a:xfrm>
          <a:prstGeom prst="rect">
            <a:avLst/>
          </a:prstGeom>
        </p:spPr>
      </p:pic>
      <p:pic>
        <p:nvPicPr>
          <p:cNvPr id="31" name="Graphic 30">
            <a:extLst>
              <a:ext uri="{FF2B5EF4-FFF2-40B4-BE49-F238E27FC236}">
                <a16:creationId xmlns:a16="http://schemas.microsoft.com/office/drawing/2014/main" id="{5B5D1BD7-D340-C631-7C22-615C97A05E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93870" y="2873603"/>
            <a:ext cx="266700" cy="257175"/>
          </a:xfrm>
          <a:prstGeom prst="rect">
            <a:avLst/>
          </a:prstGeom>
        </p:spPr>
      </p:pic>
      <p:pic>
        <p:nvPicPr>
          <p:cNvPr id="33" name="Graphic 32">
            <a:extLst>
              <a:ext uri="{FF2B5EF4-FFF2-40B4-BE49-F238E27FC236}">
                <a16:creationId xmlns:a16="http://schemas.microsoft.com/office/drawing/2014/main" id="{C945149A-BC08-52E2-BE73-D7D2893A18D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93870" y="3271703"/>
            <a:ext cx="266700" cy="238125"/>
          </a:xfrm>
          <a:prstGeom prst="rect">
            <a:avLst/>
          </a:prstGeom>
        </p:spPr>
      </p:pic>
      <p:pic>
        <p:nvPicPr>
          <p:cNvPr id="35" name="Graphic 34">
            <a:extLst>
              <a:ext uri="{FF2B5EF4-FFF2-40B4-BE49-F238E27FC236}">
                <a16:creationId xmlns:a16="http://schemas.microsoft.com/office/drawing/2014/main" id="{D8254588-3E60-8F19-546C-521F79E2D3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93870" y="3650754"/>
            <a:ext cx="266700" cy="257175"/>
          </a:xfrm>
          <a:prstGeom prst="rect">
            <a:avLst/>
          </a:prstGeom>
        </p:spPr>
      </p:pic>
      <p:pic>
        <p:nvPicPr>
          <p:cNvPr id="36" name="Graphic 35">
            <a:extLst>
              <a:ext uri="{FF2B5EF4-FFF2-40B4-BE49-F238E27FC236}">
                <a16:creationId xmlns:a16="http://schemas.microsoft.com/office/drawing/2014/main" id="{F19B7588-6263-62C9-17CF-A83D07C6FB9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408158" y="2153603"/>
            <a:ext cx="238125" cy="238125"/>
          </a:xfrm>
          <a:prstGeom prst="rect">
            <a:avLst/>
          </a:prstGeom>
        </p:spPr>
      </p:pic>
      <p:pic>
        <p:nvPicPr>
          <p:cNvPr id="38" name="Graphic 37">
            <a:extLst>
              <a:ext uri="{FF2B5EF4-FFF2-40B4-BE49-F238E27FC236}">
                <a16:creationId xmlns:a16="http://schemas.microsoft.com/office/drawing/2014/main" id="{B090E981-C571-3979-B6B0-4F8014E2AF1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389108" y="1775018"/>
            <a:ext cx="257175" cy="247650"/>
          </a:xfrm>
          <a:prstGeom prst="rect">
            <a:avLst/>
          </a:prstGeom>
        </p:spPr>
      </p:pic>
      <p:sp>
        <p:nvSpPr>
          <p:cNvPr id="39" name="TextBox 38">
            <a:extLst>
              <a:ext uri="{FF2B5EF4-FFF2-40B4-BE49-F238E27FC236}">
                <a16:creationId xmlns:a16="http://schemas.microsoft.com/office/drawing/2014/main" id="{1CBA0D26-639F-4E2E-1EF9-3386D7ED3DD3}"/>
              </a:ext>
            </a:extLst>
          </p:cNvPr>
          <p:cNvSpPr txBox="1"/>
          <p:nvPr/>
        </p:nvSpPr>
        <p:spPr>
          <a:xfrm>
            <a:off x="9747591" y="2130118"/>
            <a:ext cx="1882452" cy="261610"/>
          </a:xfrm>
          <a:prstGeom prst="rect">
            <a:avLst/>
          </a:prstGeom>
          <a:noFill/>
        </p:spPr>
        <p:txBody>
          <a:bodyPr wrap="square" rtlCol="0">
            <a:spAutoFit/>
          </a:bodyPr>
          <a:lstStyle/>
          <a:p>
            <a:r>
              <a:rPr lang="en-GB" sz="1100" dirty="0">
                <a:solidFill>
                  <a:srgbClr val="CFD856"/>
                </a:solidFill>
              </a:rPr>
              <a:t>www.control42.com</a:t>
            </a:r>
            <a:endParaRPr lang="en-DE" sz="1100" dirty="0">
              <a:solidFill>
                <a:srgbClr val="CFD856"/>
              </a:solidFill>
            </a:endParaRPr>
          </a:p>
        </p:txBody>
      </p:sp>
      <p:pic>
        <p:nvPicPr>
          <p:cNvPr id="40" name="Picture 39" descr="A pixel art of a person with a computer&#10;&#10;Description automatically generated">
            <a:extLst>
              <a:ext uri="{FF2B5EF4-FFF2-40B4-BE49-F238E27FC236}">
                <a16:creationId xmlns:a16="http://schemas.microsoft.com/office/drawing/2014/main" id="{ECCEA1B7-56BD-D520-5DEE-19B42D39FBD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75713" y="4597196"/>
            <a:ext cx="1654330" cy="1761243"/>
          </a:xfrm>
          <a:prstGeom prst="rect">
            <a:avLst/>
          </a:prstGeom>
        </p:spPr>
      </p:pic>
      <p:sp>
        <p:nvSpPr>
          <p:cNvPr id="41" name="TextBox 40">
            <a:extLst>
              <a:ext uri="{FF2B5EF4-FFF2-40B4-BE49-F238E27FC236}">
                <a16:creationId xmlns:a16="http://schemas.microsoft.com/office/drawing/2014/main" id="{E9F53454-7B7B-46E9-1CC3-7219D63D85A8}"/>
              </a:ext>
            </a:extLst>
          </p:cNvPr>
          <p:cNvSpPr txBox="1"/>
          <p:nvPr/>
        </p:nvSpPr>
        <p:spPr>
          <a:xfrm>
            <a:off x="8408906" y="6035273"/>
            <a:ext cx="3133613" cy="646331"/>
          </a:xfrm>
          <a:prstGeom prst="rect">
            <a:avLst/>
          </a:prstGeom>
          <a:noFill/>
        </p:spPr>
        <p:txBody>
          <a:bodyPr wrap="square" rtlCol="0">
            <a:spAutoFit/>
          </a:bodyPr>
          <a:lstStyle/>
          <a:p>
            <a:r>
              <a:rPr lang="de-DE" b="1" dirty="0">
                <a:solidFill>
                  <a:srgbClr val="00B399"/>
                </a:solidFill>
              </a:rPr>
              <a:t>Michael Roth</a:t>
            </a:r>
            <a:br>
              <a:rPr lang="de-DE" dirty="0">
                <a:solidFill>
                  <a:srgbClr val="CFD856"/>
                </a:solidFill>
              </a:rPr>
            </a:br>
            <a:r>
              <a:rPr lang="de-DE" dirty="0">
                <a:solidFill>
                  <a:srgbClr val="CFD856"/>
                </a:solidFill>
              </a:rPr>
              <a:t>Manager Experience Tech</a:t>
            </a:r>
          </a:p>
        </p:txBody>
      </p:sp>
    </p:spTree>
    <p:extLst>
      <p:ext uri="{BB962C8B-B14F-4D97-AF65-F5344CB8AC3E}">
        <p14:creationId xmlns:p14="http://schemas.microsoft.com/office/powerpoint/2010/main" val="206920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1+#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1+#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1+#ppt_w/2"/>
                                          </p:val>
                                        </p:tav>
                                        <p:tav tm="100000">
                                          <p:val>
                                            <p:strVal val="#ppt_x"/>
                                          </p:val>
                                        </p:tav>
                                      </p:tavLst>
                                    </p:anim>
                                    <p:anim calcmode="lin" valueType="num">
                                      <p:cBhvr additive="base">
                                        <p:cTn id="46" dur="500" fill="hold"/>
                                        <p:tgtEl>
                                          <p:spTgt spid="33"/>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1+#ppt_w/2"/>
                                          </p:val>
                                        </p:tav>
                                        <p:tav tm="100000">
                                          <p:val>
                                            <p:strVal val="#ppt_x"/>
                                          </p:val>
                                        </p:tav>
                                      </p:tavLst>
                                    </p:anim>
                                    <p:anim calcmode="lin" valueType="num">
                                      <p:cBhvr additive="base">
                                        <p:cTn id="50" dur="50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1+#ppt_w/2"/>
                                          </p:val>
                                        </p:tav>
                                        <p:tav tm="100000">
                                          <p:val>
                                            <p:strVal val="#ppt_x"/>
                                          </p:val>
                                        </p:tav>
                                      </p:tavLst>
                                    </p:anim>
                                    <p:anim calcmode="lin" valueType="num">
                                      <p:cBhvr additive="base">
                                        <p:cTn id="54" dur="500" fill="hold"/>
                                        <p:tgtEl>
                                          <p:spTgt spid="36"/>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1+#ppt_w/2"/>
                                          </p:val>
                                        </p:tav>
                                        <p:tav tm="100000">
                                          <p:val>
                                            <p:strVal val="#ppt_x"/>
                                          </p:val>
                                        </p:tav>
                                      </p:tavLst>
                                    </p:anim>
                                    <p:anim calcmode="lin" valueType="num">
                                      <p:cBhvr additive="base">
                                        <p:cTn id="58" dur="500" fill="hold"/>
                                        <p:tgtEl>
                                          <p:spTgt spid="38"/>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1+#ppt_w/2"/>
                                          </p:val>
                                        </p:tav>
                                        <p:tav tm="100000">
                                          <p:val>
                                            <p:strVal val="#ppt_x"/>
                                          </p:val>
                                        </p:tav>
                                      </p:tavLst>
                                    </p:anim>
                                    <p:anim calcmode="lin" valueType="num">
                                      <p:cBhvr additive="base">
                                        <p:cTn id="6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
                                            <p:txEl>
                                              <p:pRg st="0" end="0"/>
                                            </p:txEl>
                                          </p:spTgt>
                                        </p:tgtEl>
                                        <p:attrNameLst>
                                          <p:attrName>style.visibility</p:attrName>
                                        </p:attrNameLst>
                                      </p:cBhvr>
                                      <p:to>
                                        <p:strVal val="visible"/>
                                      </p:to>
                                    </p:set>
                                    <p:animEffect transition="in" filter="wipe(left)">
                                      <p:cBhvr>
                                        <p:cTn id="67" dur="500"/>
                                        <p:tgtEl>
                                          <p:spTgt spid="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
                                            <p:txEl>
                                              <p:pRg st="1" end="1"/>
                                            </p:txEl>
                                          </p:spTgt>
                                        </p:tgtEl>
                                        <p:attrNameLst>
                                          <p:attrName>style.visibility</p:attrName>
                                        </p:attrNameLst>
                                      </p:cBhvr>
                                      <p:to>
                                        <p:strVal val="visible"/>
                                      </p:to>
                                    </p:set>
                                    <p:animEffect transition="in" filter="wipe(left)">
                                      <p:cBhvr>
                                        <p:cTn id="72" dur="500"/>
                                        <p:tgtEl>
                                          <p:spTgt spid="4">
                                            <p:txEl>
                                              <p:pRg st="1" end="1"/>
                                            </p:txEl>
                                          </p:spTgt>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4">
                                            <p:txEl>
                                              <p:pRg st="2" end="2"/>
                                            </p:txEl>
                                          </p:spTgt>
                                        </p:tgtEl>
                                        <p:attrNameLst>
                                          <p:attrName>style.visibility</p:attrName>
                                        </p:attrNameLst>
                                      </p:cBhvr>
                                      <p:to>
                                        <p:strVal val="visible"/>
                                      </p:to>
                                    </p:set>
                                    <p:animEffect transition="in" filter="wipe(left)">
                                      <p:cBhvr>
                                        <p:cTn id="76" dur="500"/>
                                        <p:tgtEl>
                                          <p:spTgt spid="4">
                                            <p:txEl>
                                              <p:pRg st="2" end="2"/>
                                            </p:txEl>
                                          </p:spTgt>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xEl>
                                              <p:pRg st="3" end="3"/>
                                            </p:txEl>
                                          </p:spTgt>
                                        </p:tgtEl>
                                        <p:attrNameLst>
                                          <p:attrName>style.visibility</p:attrName>
                                        </p:attrNameLst>
                                      </p:cBhvr>
                                      <p:to>
                                        <p:strVal val="visible"/>
                                      </p:to>
                                    </p:set>
                                    <p:animEffect transition="in" filter="wipe(left)">
                                      <p:cBhvr>
                                        <p:cTn id="80" dur="500"/>
                                        <p:tgtEl>
                                          <p:spTgt spid="4">
                                            <p:txEl>
                                              <p:pRg st="3" end="3"/>
                                            </p:txEl>
                                          </p:spTgt>
                                        </p:tgtEl>
                                      </p:cBhvr>
                                    </p:animEffect>
                                  </p:childTnLst>
                                </p:cTn>
                              </p:par>
                            </p:childTnLst>
                          </p:cTn>
                        </p:par>
                        <p:par>
                          <p:cTn id="81" fill="hold">
                            <p:stCondLst>
                              <p:cond delay="1500"/>
                            </p:stCondLst>
                            <p:childTnLst>
                              <p:par>
                                <p:cTn id="82" presetID="22" presetClass="entr" presetSubtype="8" fill="hold" nodeType="afterEffect">
                                  <p:stCondLst>
                                    <p:cond delay="0"/>
                                  </p:stCondLst>
                                  <p:childTnLst>
                                    <p:set>
                                      <p:cBhvr>
                                        <p:cTn id="83" dur="1" fill="hold">
                                          <p:stCondLst>
                                            <p:cond delay="0"/>
                                          </p:stCondLst>
                                        </p:cTn>
                                        <p:tgtEl>
                                          <p:spTgt spid="4">
                                            <p:txEl>
                                              <p:pRg st="4" end="4"/>
                                            </p:txEl>
                                          </p:spTgt>
                                        </p:tgtEl>
                                        <p:attrNameLst>
                                          <p:attrName>style.visibility</p:attrName>
                                        </p:attrNameLst>
                                      </p:cBhvr>
                                      <p:to>
                                        <p:strVal val="visible"/>
                                      </p:to>
                                    </p:set>
                                    <p:animEffect transition="in" filter="wipe(left)">
                                      <p:cBhvr>
                                        <p:cTn id="84" dur="500"/>
                                        <p:tgtEl>
                                          <p:spTgt spid="4">
                                            <p:txEl>
                                              <p:pRg st="4" end="4"/>
                                            </p:txEl>
                                          </p:spTgt>
                                        </p:tgtEl>
                                      </p:cBhvr>
                                    </p:animEffec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left)">
                                      <p:cBhvr>
                                        <p:cTn id="91" dur="500"/>
                                        <p:tgtEl>
                                          <p:spTgt spid="7"/>
                                        </p:tgtEl>
                                      </p:cBhvr>
                                    </p:animEffect>
                                  </p:childTnLst>
                                </p:cTn>
                              </p:par>
                            </p:childTnLst>
                          </p:cTn>
                        </p:par>
                        <p:par>
                          <p:cTn id="92" fill="hold">
                            <p:stCondLst>
                              <p:cond delay="500"/>
                            </p:stCondLst>
                            <p:childTnLst>
                              <p:par>
                                <p:cTn id="93" presetID="63" presetClass="entr" presetSubtype="0" fill="hold" nodeType="after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500" fill="hold"/>
                                        <p:tgtEl>
                                          <p:spTgt spid="9"/>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21" grpId="0"/>
      <p:bldP spid="23" grpId="0"/>
      <p:bldP spid="39"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CC629-0886-20E6-3433-8442DC82E296}"/>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4C7D0F2-AC33-1450-8B55-625678150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254" y="739320"/>
            <a:ext cx="515054" cy="515054"/>
          </a:xfrm>
          <a:prstGeom prst="rect">
            <a:avLst/>
          </a:prstGeom>
        </p:spPr>
      </p:pic>
      <p:sp>
        <p:nvSpPr>
          <p:cNvPr id="2" name="Title 1">
            <a:extLst>
              <a:ext uri="{FF2B5EF4-FFF2-40B4-BE49-F238E27FC236}">
                <a16:creationId xmlns:a16="http://schemas.microsoft.com/office/drawing/2014/main" id="{CA61B230-6A09-D46B-EA32-994B14844DD9}"/>
              </a:ext>
            </a:extLst>
          </p:cNvPr>
          <p:cNvSpPr>
            <a:spLocks noGrp="1"/>
          </p:cNvSpPr>
          <p:nvPr>
            <p:ph type="title"/>
          </p:nvPr>
        </p:nvSpPr>
        <p:spPr>
          <a:xfrm>
            <a:off x="838200" y="334065"/>
            <a:ext cx="10515600" cy="1325563"/>
          </a:xfrm>
        </p:spPr>
        <p:txBody>
          <a:bodyPr>
            <a:normAutofit/>
          </a:bodyPr>
          <a:lstStyle/>
          <a:p>
            <a:r>
              <a:rPr lang="en-US" sz="3600" dirty="0">
                <a:solidFill>
                  <a:schemeClr val="bg1"/>
                </a:solidFill>
              </a:rPr>
              <a:t>	Agent level</a:t>
            </a:r>
            <a:endParaRPr lang="en-DE" sz="3600" dirty="0">
              <a:solidFill>
                <a:schemeClr val="bg1"/>
              </a:solidFill>
            </a:endParaRPr>
          </a:p>
        </p:txBody>
      </p:sp>
      <p:pic>
        <p:nvPicPr>
          <p:cNvPr id="15" name="Picture 14">
            <a:extLst>
              <a:ext uri="{FF2B5EF4-FFF2-40B4-BE49-F238E27FC236}">
                <a16:creationId xmlns:a16="http://schemas.microsoft.com/office/drawing/2014/main" id="{98F64B8C-8A56-C920-F13E-5068A288AA62}"/>
              </a:ext>
            </a:extLst>
          </p:cNvPr>
          <p:cNvPicPr>
            <a:picLocks noChangeAspect="1"/>
          </p:cNvPicPr>
          <p:nvPr/>
        </p:nvPicPr>
        <p:blipFill>
          <a:blip r:embed="rId5"/>
          <a:stretch>
            <a:fillRect/>
          </a:stretch>
        </p:blipFill>
        <p:spPr>
          <a:xfrm>
            <a:off x="0" y="141270"/>
            <a:ext cx="12192000" cy="6575460"/>
          </a:xfrm>
          <a:prstGeom prst="rect">
            <a:avLst/>
          </a:prstGeom>
        </p:spPr>
      </p:pic>
      <p:sp>
        <p:nvSpPr>
          <p:cNvPr id="4" name="Rectangle: Rounded Corners 3">
            <a:extLst>
              <a:ext uri="{FF2B5EF4-FFF2-40B4-BE49-F238E27FC236}">
                <a16:creationId xmlns:a16="http://schemas.microsoft.com/office/drawing/2014/main" id="{1A9392EF-F709-CAC2-B9FF-C36EB77876B1}"/>
              </a:ext>
            </a:extLst>
          </p:cNvPr>
          <p:cNvSpPr/>
          <p:nvPr/>
        </p:nvSpPr>
        <p:spPr>
          <a:xfrm>
            <a:off x="2484632" y="4000906"/>
            <a:ext cx="7334872" cy="2647030"/>
          </a:xfrm>
          <a:prstGeom prst="roundRect">
            <a:avLst>
              <a:gd name="adj" fmla="val 431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Rectangle: Rounded Corners 2">
            <a:extLst>
              <a:ext uri="{FF2B5EF4-FFF2-40B4-BE49-F238E27FC236}">
                <a16:creationId xmlns:a16="http://schemas.microsoft.com/office/drawing/2014/main" id="{CE9DE97D-BBA8-9F5D-2BF3-BA069795B50D}"/>
              </a:ext>
            </a:extLst>
          </p:cNvPr>
          <p:cNvSpPr/>
          <p:nvPr/>
        </p:nvSpPr>
        <p:spPr>
          <a:xfrm>
            <a:off x="8766048" y="4541519"/>
            <a:ext cx="996184" cy="336867"/>
          </a:xfrm>
          <a:prstGeom prst="roundRect">
            <a:avLst>
              <a:gd name="adj" fmla="val 431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Rounded Corners 5">
            <a:extLst>
              <a:ext uri="{FF2B5EF4-FFF2-40B4-BE49-F238E27FC236}">
                <a16:creationId xmlns:a16="http://schemas.microsoft.com/office/drawing/2014/main" id="{049701CB-B313-A8C2-6EFD-E966B58B3BB9}"/>
              </a:ext>
            </a:extLst>
          </p:cNvPr>
          <p:cNvSpPr/>
          <p:nvPr/>
        </p:nvSpPr>
        <p:spPr>
          <a:xfrm>
            <a:off x="8766048" y="6245827"/>
            <a:ext cx="996184" cy="336867"/>
          </a:xfrm>
          <a:prstGeom prst="roundRect">
            <a:avLst>
              <a:gd name="adj" fmla="val 431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Rectangle: Rounded Corners 6">
            <a:extLst>
              <a:ext uri="{FF2B5EF4-FFF2-40B4-BE49-F238E27FC236}">
                <a16:creationId xmlns:a16="http://schemas.microsoft.com/office/drawing/2014/main" id="{F71DCD53-1298-3D05-7C67-0B89A0B9DB7B}"/>
              </a:ext>
            </a:extLst>
          </p:cNvPr>
          <p:cNvSpPr/>
          <p:nvPr/>
        </p:nvSpPr>
        <p:spPr>
          <a:xfrm>
            <a:off x="8766048" y="1838048"/>
            <a:ext cx="996184" cy="336867"/>
          </a:xfrm>
          <a:prstGeom prst="roundRect">
            <a:avLst>
              <a:gd name="adj" fmla="val 431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Rounded Corners 7">
            <a:extLst>
              <a:ext uri="{FF2B5EF4-FFF2-40B4-BE49-F238E27FC236}">
                <a16:creationId xmlns:a16="http://schemas.microsoft.com/office/drawing/2014/main" id="{7DBDB5AB-D16E-8BC5-AEBD-C946AD8C639C}"/>
              </a:ext>
            </a:extLst>
          </p:cNvPr>
          <p:cNvSpPr/>
          <p:nvPr/>
        </p:nvSpPr>
        <p:spPr>
          <a:xfrm>
            <a:off x="2593848" y="2520227"/>
            <a:ext cx="705612" cy="261073"/>
          </a:xfrm>
          <a:prstGeom prst="roundRect">
            <a:avLst>
              <a:gd name="adj" fmla="val 431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170341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
                                        <p:tgtEl>
                                          <p:spTgt spid="7"/>
                                        </p:tgtEl>
                                      </p:cBhvr>
                                    </p:animEffect>
                                  </p:childTnLst>
                                </p:cTn>
                              </p:par>
                            </p:childTnLst>
                          </p:cTn>
                        </p:par>
                        <p:par>
                          <p:cTn id="21" fill="hold">
                            <p:stCondLst>
                              <p:cond delay="1500"/>
                            </p:stCondLst>
                            <p:childTnLst>
                              <p:par>
                                <p:cTn id="22" presetID="21"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D307-0B6C-9AE3-EF87-4E0A1A4C5A3F}"/>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30A0476A-DEF8-0DF8-7523-D339A01B9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254" y="739320"/>
            <a:ext cx="515054" cy="515054"/>
          </a:xfrm>
          <a:prstGeom prst="rect">
            <a:avLst/>
          </a:prstGeom>
        </p:spPr>
      </p:pic>
      <p:sp>
        <p:nvSpPr>
          <p:cNvPr id="2" name="Title 1">
            <a:extLst>
              <a:ext uri="{FF2B5EF4-FFF2-40B4-BE49-F238E27FC236}">
                <a16:creationId xmlns:a16="http://schemas.microsoft.com/office/drawing/2014/main" id="{F9A8260D-6B2D-6CF3-2776-278B5A34AA5B}"/>
              </a:ext>
            </a:extLst>
          </p:cNvPr>
          <p:cNvSpPr>
            <a:spLocks noGrp="1"/>
          </p:cNvSpPr>
          <p:nvPr>
            <p:ph type="title"/>
          </p:nvPr>
        </p:nvSpPr>
        <p:spPr>
          <a:xfrm>
            <a:off x="838200" y="334065"/>
            <a:ext cx="10515600" cy="1325563"/>
          </a:xfrm>
        </p:spPr>
        <p:txBody>
          <a:bodyPr>
            <a:normAutofit/>
          </a:bodyPr>
          <a:lstStyle/>
          <a:p>
            <a:r>
              <a:rPr lang="en-US" sz="3600" dirty="0">
                <a:solidFill>
                  <a:schemeClr val="bg1"/>
                </a:solidFill>
              </a:rPr>
              <a:t>	Agent level</a:t>
            </a:r>
            <a:endParaRPr lang="en-DE" sz="3600" dirty="0">
              <a:solidFill>
                <a:schemeClr val="bg1"/>
              </a:solidFill>
            </a:endParaRPr>
          </a:p>
        </p:txBody>
      </p:sp>
      <p:pic>
        <p:nvPicPr>
          <p:cNvPr id="15" name="Picture 14">
            <a:extLst>
              <a:ext uri="{FF2B5EF4-FFF2-40B4-BE49-F238E27FC236}">
                <a16:creationId xmlns:a16="http://schemas.microsoft.com/office/drawing/2014/main" id="{47C25D0F-255C-54D9-6BCC-DBCDCC4C1E26}"/>
              </a:ext>
            </a:extLst>
          </p:cNvPr>
          <p:cNvPicPr>
            <a:picLocks noChangeAspect="1"/>
          </p:cNvPicPr>
          <p:nvPr/>
        </p:nvPicPr>
        <p:blipFill>
          <a:blip r:embed="rId5"/>
          <a:srcRect r="18639"/>
          <a:stretch/>
        </p:blipFill>
        <p:spPr>
          <a:xfrm>
            <a:off x="-2338086" y="0"/>
            <a:ext cx="9919504" cy="6575460"/>
          </a:xfrm>
          <a:prstGeom prst="rect">
            <a:avLst/>
          </a:prstGeom>
        </p:spPr>
      </p:pic>
      <p:sp>
        <p:nvSpPr>
          <p:cNvPr id="6" name="Rectangle: Rounded Corners 5">
            <a:extLst>
              <a:ext uri="{FF2B5EF4-FFF2-40B4-BE49-F238E27FC236}">
                <a16:creationId xmlns:a16="http://schemas.microsoft.com/office/drawing/2014/main" id="{BFF389CA-AF2C-16F4-A8FB-8F065C57A926}"/>
              </a:ext>
            </a:extLst>
          </p:cNvPr>
          <p:cNvSpPr/>
          <p:nvPr/>
        </p:nvSpPr>
        <p:spPr>
          <a:xfrm>
            <a:off x="223520" y="1564640"/>
            <a:ext cx="822960" cy="20828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8" name="Straight Arrow Connector 7">
            <a:extLst>
              <a:ext uri="{FF2B5EF4-FFF2-40B4-BE49-F238E27FC236}">
                <a16:creationId xmlns:a16="http://schemas.microsoft.com/office/drawing/2014/main" id="{DAF3A145-4CDB-F2FB-8A83-E127A451E191}"/>
              </a:ext>
            </a:extLst>
          </p:cNvPr>
          <p:cNvCxnSpPr>
            <a:stCxn id="6" idx="3"/>
          </p:cNvCxnSpPr>
          <p:nvPr/>
        </p:nvCxnSpPr>
        <p:spPr>
          <a:xfrm flipV="1">
            <a:off x="1046480" y="1659628"/>
            <a:ext cx="6687820" cy="915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70B70FE-05EE-45E9-43BF-B055799F463F}"/>
              </a:ext>
            </a:extLst>
          </p:cNvPr>
          <p:cNvSpPr txBox="1"/>
          <p:nvPr/>
        </p:nvSpPr>
        <p:spPr>
          <a:xfrm>
            <a:off x="7789698" y="1484114"/>
            <a:ext cx="4178782" cy="369332"/>
          </a:xfrm>
          <a:prstGeom prst="rect">
            <a:avLst/>
          </a:prstGeom>
          <a:noFill/>
        </p:spPr>
        <p:txBody>
          <a:bodyPr wrap="square">
            <a:spAutoFit/>
          </a:bodyPr>
          <a:lstStyle/>
          <a:p>
            <a:r>
              <a:rPr lang="en-GB" dirty="0">
                <a:solidFill>
                  <a:srgbClr val="CFD856"/>
                </a:solidFill>
              </a:rPr>
              <a:t>Orchestration – the brain 🧠</a:t>
            </a:r>
            <a:endParaRPr lang="en-DE" dirty="0">
              <a:solidFill>
                <a:srgbClr val="CFD856"/>
              </a:solidFill>
            </a:endParaRPr>
          </a:p>
        </p:txBody>
      </p:sp>
      <p:sp>
        <p:nvSpPr>
          <p:cNvPr id="10" name="Rectangle: Rounded Corners 9">
            <a:extLst>
              <a:ext uri="{FF2B5EF4-FFF2-40B4-BE49-F238E27FC236}">
                <a16:creationId xmlns:a16="http://schemas.microsoft.com/office/drawing/2014/main" id="{380B042D-D8C1-8906-C362-A9EBA6E2D425}"/>
              </a:ext>
            </a:extLst>
          </p:cNvPr>
          <p:cNvSpPr/>
          <p:nvPr/>
        </p:nvSpPr>
        <p:spPr>
          <a:xfrm>
            <a:off x="223520" y="2424997"/>
            <a:ext cx="822960" cy="20828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1" name="Straight Arrow Connector 10">
            <a:extLst>
              <a:ext uri="{FF2B5EF4-FFF2-40B4-BE49-F238E27FC236}">
                <a16:creationId xmlns:a16="http://schemas.microsoft.com/office/drawing/2014/main" id="{ECFEB018-18CF-64E1-1AAC-43274258C568}"/>
              </a:ext>
            </a:extLst>
          </p:cNvPr>
          <p:cNvCxnSpPr>
            <a:stCxn id="10" idx="3"/>
          </p:cNvCxnSpPr>
          <p:nvPr/>
        </p:nvCxnSpPr>
        <p:spPr>
          <a:xfrm flipV="1">
            <a:off x="1046480" y="2519985"/>
            <a:ext cx="6687820" cy="915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6BFC923-885D-51F5-173F-0C0D62BD0E92}"/>
              </a:ext>
            </a:extLst>
          </p:cNvPr>
          <p:cNvSpPr txBox="1"/>
          <p:nvPr/>
        </p:nvSpPr>
        <p:spPr>
          <a:xfrm>
            <a:off x="7789698" y="2335319"/>
            <a:ext cx="4178782" cy="369332"/>
          </a:xfrm>
          <a:prstGeom prst="rect">
            <a:avLst/>
          </a:prstGeom>
          <a:noFill/>
        </p:spPr>
        <p:txBody>
          <a:bodyPr wrap="square">
            <a:spAutoFit/>
          </a:bodyPr>
          <a:lstStyle/>
          <a:p>
            <a:r>
              <a:rPr lang="en-GB" dirty="0">
                <a:solidFill>
                  <a:srgbClr val="CFD856"/>
                </a:solidFill>
              </a:rPr>
              <a:t>Instructions – tone &amp; </a:t>
            </a:r>
            <a:r>
              <a:rPr lang="en-GB" dirty="0" err="1">
                <a:solidFill>
                  <a:srgbClr val="CFD856"/>
                </a:solidFill>
              </a:rPr>
              <a:t>behavour</a:t>
            </a:r>
            <a:r>
              <a:rPr lang="en-GB" dirty="0">
                <a:solidFill>
                  <a:srgbClr val="CFD856"/>
                </a:solidFill>
              </a:rPr>
              <a:t>🗣️</a:t>
            </a:r>
            <a:endParaRPr lang="en-DE" dirty="0">
              <a:solidFill>
                <a:srgbClr val="CFD856"/>
              </a:solidFill>
            </a:endParaRPr>
          </a:p>
        </p:txBody>
      </p:sp>
      <p:sp>
        <p:nvSpPr>
          <p:cNvPr id="13" name="Rectangle: Rounded Corners 12">
            <a:extLst>
              <a:ext uri="{FF2B5EF4-FFF2-40B4-BE49-F238E27FC236}">
                <a16:creationId xmlns:a16="http://schemas.microsoft.com/office/drawing/2014/main" id="{3346BDC5-8622-F4B2-4AF3-37CF31D9C359}"/>
              </a:ext>
            </a:extLst>
          </p:cNvPr>
          <p:cNvSpPr/>
          <p:nvPr/>
        </p:nvSpPr>
        <p:spPr>
          <a:xfrm>
            <a:off x="6477000" y="4463042"/>
            <a:ext cx="924700" cy="244586"/>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4" name="Straight Arrow Connector 13">
            <a:extLst>
              <a:ext uri="{FF2B5EF4-FFF2-40B4-BE49-F238E27FC236}">
                <a16:creationId xmlns:a16="http://schemas.microsoft.com/office/drawing/2014/main" id="{922D42BF-E667-BEEC-9556-63BFC5C505B8}"/>
              </a:ext>
            </a:extLst>
          </p:cNvPr>
          <p:cNvCxnSpPr>
            <a:cxnSpLocks/>
            <a:stCxn id="13" idx="3"/>
          </p:cNvCxnSpPr>
          <p:nvPr/>
        </p:nvCxnSpPr>
        <p:spPr>
          <a:xfrm flipV="1">
            <a:off x="7401700" y="4584700"/>
            <a:ext cx="340220" cy="63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49A1DD1-777D-DFC0-AA38-1EC3D0511390}"/>
              </a:ext>
            </a:extLst>
          </p:cNvPr>
          <p:cNvSpPr txBox="1"/>
          <p:nvPr/>
        </p:nvSpPr>
        <p:spPr>
          <a:xfrm>
            <a:off x="7789698" y="4270874"/>
            <a:ext cx="4178782" cy="646331"/>
          </a:xfrm>
          <a:prstGeom prst="rect">
            <a:avLst/>
          </a:prstGeom>
          <a:noFill/>
        </p:spPr>
        <p:txBody>
          <a:bodyPr wrap="square">
            <a:spAutoFit/>
          </a:bodyPr>
          <a:lstStyle/>
          <a:p>
            <a:r>
              <a:rPr lang="en-GB" dirty="0">
                <a:solidFill>
                  <a:srgbClr val="CFD856"/>
                </a:solidFill>
              </a:rPr>
              <a:t>General knowledge – the brains memory📚</a:t>
            </a:r>
            <a:endParaRPr lang="en-DE" dirty="0">
              <a:solidFill>
                <a:srgbClr val="CFD856"/>
              </a:solidFill>
            </a:endParaRPr>
          </a:p>
        </p:txBody>
      </p:sp>
      <p:sp>
        <p:nvSpPr>
          <p:cNvPr id="27" name="Rectangle: Rounded Corners 26">
            <a:extLst>
              <a:ext uri="{FF2B5EF4-FFF2-40B4-BE49-F238E27FC236}">
                <a16:creationId xmlns:a16="http://schemas.microsoft.com/office/drawing/2014/main" id="{0477C121-239A-3F80-1050-26529B568C20}"/>
              </a:ext>
            </a:extLst>
          </p:cNvPr>
          <p:cNvSpPr/>
          <p:nvPr/>
        </p:nvSpPr>
        <p:spPr>
          <a:xfrm>
            <a:off x="6469380" y="6175002"/>
            <a:ext cx="924700" cy="244586"/>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8" name="Straight Arrow Connector 27">
            <a:extLst>
              <a:ext uri="{FF2B5EF4-FFF2-40B4-BE49-F238E27FC236}">
                <a16:creationId xmlns:a16="http://schemas.microsoft.com/office/drawing/2014/main" id="{CC56DD97-295D-28E8-82E3-DF44FC5D8D6B}"/>
              </a:ext>
            </a:extLst>
          </p:cNvPr>
          <p:cNvCxnSpPr>
            <a:cxnSpLocks/>
          </p:cNvCxnSpPr>
          <p:nvPr/>
        </p:nvCxnSpPr>
        <p:spPr>
          <a:xfrm>
            <a:off x="7394080" y="6296660"/>
            <a:ext cx="34022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557C79A-220C-B069-A6F8-13963EC97B4F}"/>
              </a:ext>
            </a:extLst>
          </p:cNvPr>
          <p:cNvSpPr txBox="1"/>
          <p:nvPr/>
        </p:nvSpPr>
        <p:spPr>
          <a:xfrm>
            <a:off x="7741920" y="5973494"/>
            <a:ext cx="4178782" cy="369332"/>
          </a:xfrm>
          <a:prstGeom prst="rect">
            <a:avLst/>
          </a:prstGeom>
          <a:noFill/>
        </p:spPr>
        <p:txBody>
          <a:bodyPr wrap="square">
            <a:spAutoFit/>
          </a:bodyPr>
          <a:lstStyle/>
          <a:p>
            <a:r>
              <a:rPr lang="en-GB" dirty="0">
                <a:solidFill>
                  <a:srgbClr val="CFD856"/>
                </a:solidFill>
              </a:rPr>
              <a:t>Web search – internet access 🌍</a:t>
            </a:r>
            <a:endParaRPr lang="en-DE" dirty="0">
              <a:solidFill>
                <a:srgbClr val="CFD856"/>
              </a:solidFill>
            </a:endParaRPr>
          </a:p>
        </p:txBody>
      </p:sp>
    </p:spTree>
    <p:extLst>
      <p:ext uri="{BB962C8B-B14F-4D97-AF65-F5344CB8AC3E}">
        <p14:creationId xmlns:p14="http://schemas.microsoft.com/office/powerpoint/2010/main" val="2088098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500"/>
                                        <p:tgtEl>
                                          <p:spTgt spid="1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500"/>
                                        <p:tgtEl>
                                          <p:spTgt spid="13"/>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heel(1)">
                                      <p:cBhvr>
                                        <p:cTn id="46" dur="500"/>
                                        <p:tgtEl>
                                          <p:spTgt spid="27"/>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animBg="1"/>
      <p:bldP spid="12" grpId="0"/>
      <p:bldP spid="13" grpId="0" animBg="1"/>
      <p:bldP spid="21" grpId="0"/>
      <p:bldP spid="27"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575D6-1A27-1420-1D38-EDC78F0AE49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0DED9711-B0AF-85F5-B610-EA74B3AAA9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254" y="739320"/>
            <a:ext cx="515054" cy="515054"/>
          </a:xfrm>
          <a:prstGeom prst="rect">
            <a:avLst/>
          </a:prstGeom>
        </p:spPr>
      </p:pic>
      <p:sp>
        <p:nvSpPr>
          <p:cNvPr id="2" name="Title 1">
            <a:extLst>
              <a:ext uri="{FF2B5EF4-FFF2-40B4-BE49-F238E27FC236}">
                <a16:creationId xmlns:a16="http://schemas.microsoft.com/office/drawing/2014/main" id="{C6B5ED41-6EAA-97F4-5ABD-A6D91CC9E347}"/>
              </a:ext>
            </a:extLst>
          </p:cNvPr>
          <p:cNvSpPr>
            <a:spLocks noGrp="1"/>
          </p:cNvSpPr>
          <p:nvPr>
            <p:ph type="title"/>
          </p:nvPr>
        </p:nvSpPr>
        <p:spPr>
          <a:xfrm>
            <a:off x="838200" y="334065"/>
            <a:ext cx="10515600" cy="1325563"/>
          </a:xfrm>
        </p:spPr>
        <p:txBody>
          <a:bodyPr>
            <a:normAutofit/>
          </a:bodyPr>
          <a:lstStyle/>
          <a:p>
            <a:r>
              <a:rPr lang="en-US" sz="3600" dirty="0">
                <a:solidFill>
                  <a:schemeClr val="bg1"/>
                </a:solidFill>
              </a:rPr>
              <a:t>	Agent level</a:t>
            </a:r>
            <a:endParaRPr lang="en-DE" sz="3600" dirty="0">
              <a:solidFill>
                <a:schemeClr val="bg1"/>
              </a:solidFill>
            </a:endParaRPr>
          </a:p>
        </p:txBody>
      </p:sp>
      <p:pic>
        <p:nvPicPr>
          <p:cNvPr id="15" name="Picture 14">
            <a:extLst>
              <a:ext uri="{FF2B5EF4-FFF2-40B4-BE49-F238E27FC236}">
                <a16:creationId xmlns:a16="http://schemas.microsoft.com/office/drawing/2014/main" id="{776A4F1E-15A0-A56A-3455-6A4BBA70B47A}"/>
              </a:ext>
            </a:extLst>
          </p:cNvPr>
          <p:cNvPicPr>
            <a:picLocks noChangeAspect="1"/>
          </p:cNvPicPr>
          <p:nvPr/>
        </p:nvPicPr>
        <p:blipFill>
          <a:blip r:embed="rId5"/>
          <a:srcRect r="18639"/>
          <a:stretch/>
        </p:blipFill>
        <p:spPr>
          <a:xfrm>
            <a:off x="-2338086" y="0"/>
            <a:ext cx="9919504" cy="6575460"/>
          </a:xfrm>
          <a:prstGeom prst="rect">
            <a:avLst/>
          </a:prstGeom>
        </p:spPr>
      </p:pic>
      <p:sp>
        <p:nvSpPr>
          <p:cNvPr id="6" name="Rectangle: Rounded Corners 5">
            <a:extLst>
              <a:ext uri="{FF2B5EF4-FFF2-40B4-BE49-F238E27FC236}">
                <a16:creationId xmlns:a16="http://schemas.microsoft.com/office/drawing/2014/main" id="{DCCEB650-A7F7-7FE1-C16A-B7DEC0EC1C28}"/>
              </a:ext>
            </a:extLst>
          </p:cNvPr>
          <p:cNvSpPr/>
          <p:nvPr/>
        </p:nvSpPr>
        <p:spPr>
          <a:xfrm>
            <a:off x="223520" y="1564640"/>
            <a:ext cx="822960" cy="20828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8" name="Straight Arrow Connector 7">
            <a:extLst>
              <a:ext uri="{FF2B5EF4-FFF2-40B4-BE49-F238E27FC236}">
                <a16:creationId xmlns:a16="http://schemas.microsoft.com/office/drawing/2014/main" id="{19DE886E-476A-9970-2775-2C09171E4BED}"/>
              </a:ext>
            </a:extLst>
          </p:cNvPr>
          <p:cNvCxnSpPr>
            <a:stCxn id="6" idx="3"/>
          </p:cNvCxnSpPr>
          <p:nvPr/>
        </p:nvCxnSpPr>
        <p:spPr>
          <a:xfrm flipV="1">
            <a:off x="1046480" y="1659628"/>
            <a:ext cx="6687820" cy="915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1177667-F312-0740-0036-60B75B925BC8}"/>
              </a:ext>
            </a:extLst>
          </p:cNvPr>
          <p:cNvSpPr txBox="1"/>
          <p:nvPr/>
        </p:nvSpPr>
        <p:spPr>
          <a:xfrm>
            <a:off x="7789698" y="1484114"/>
            <a:ext cx="4178782" cy="369332"/>
          </a:xfrm>
          <a:prstGeom prst="rect">
            <a:avLst/>
          </a:prstGeom>
          <a:noFill/>
        </p:spPr>
        <p:txBody>
          <a:bodyPr wrap="square">
            <a:spAutoFit/>
          </a:bodyPr>
          <a:lstStyle/>
          <a:p>
            <a:r>
              <a:rPr lang="en-GB" dirty="0">
                <a:solidFill>
                  <a:srgbClr val="CFD856"/>
                </a:solidFill>
              </a:rPr>
              <a:t>Orchestration – the brain 🧠</a:t>
            </a:r>
            <a:endParaRPr lang="en-DE" dirty="0">
              <a:solidFill>
                <a:srgbClr val="CFD856"/>
              </a:solidFill>
            </a:endParaRPr>
          </a:p>
        </p:txBody>
      </p:sp>
      <p:sp>
        <p:nvSpPr>
          <p:cNvPr id="10" name="Rectangle: Rounded Corners 9">
            <a:extLst>
              <a:ext uri="{FF2B5EF4-FFF2-40B4-BE49-F238E27FC236}">
                <a16:creationId xmlns:a16="http://schemas.microsoft.com/office/drawing/2014/main" id="{B1DD793D-A1AB-4EF7-EEBA-7BA6EE0DFADA}"/>
              </a:ext>
            </a:extLst>
          </p:cNvPr>
          <p:cNvSpPr/>
          <p:nvPr/>
        </p:nvSpPr>
        <p:spPr>
          <a:xfrm>
            <a:off x="223520" y="2424997"/>
            <a:ext cx="822960" cy="208280"/>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1" name="Straight Arrow Connector 10">
            <a:extLst>
              <a:ext uri="{FF2B5EF4-FFF2-40B4-BE49-F238E27FC236}">
                <a16:creationId xmlns:a16="http://schemas.microsoft.com/office/drawing/2014/main" id="{8F33DA9D-35D2-5763-8262-B9168803A2A0}"/>
              </a:ext>
            </a:extLst>
          </p:cNvPr>
          <p:cNvCxnSpPr>
            <a:stCxn id="10" idx="3"/>
          </p:cNvCxnSpPr>
          <p:nvPr/>
        </p:nvCxnSpPr>
        <p:spPr>
          <a:xfrm flipV="1">
            <a:off x="1046480" y="2519985"/>
            <a:ext cx="6687820" cy="915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09971A7-31CE-2692-727D-647DB8BA08B9}"/>
              </a:ext>
            </a:extLst>
          </p:cNvPr>
          <p:cNvSpPr txBox="1"/>
          <p:nvPr/>
        </p:nvSpPr>
        <p:spPr>
          <a:xfrm>
            <a:off x="7789698" y="2335319"/>
            <a:ext cx="4178782" cy="369332"/>
          </a:xfrm>
          <a:prstGeom prst="rect">
            <a:avLst/>
          </a:prstGeom>
          <a:noFill/>
        </p:spPr>
        <p:txBody>
          <a:bodyPr wrap="square">
            <a:spAutoFit/>
          </a:bodyPr>
          <a:lstStyle/>
          <a:p>
            <a:r>
              <a:rPr lang="en-GB" dirty="0">
                <a:solidFill>
                  <a:srgbClr val="CFD856"/>
                </a:solidFill>
              </a:rPr>
              <a:t>Instructions – tone &amp; </a:t>
            </a:r>
            <a:r>
              <a:rPr lang="en-GB" dirty="0" err="1">
                <a:solidFill>
                  <a:srgbClr val="CFD856"/>
                </a:solidFill>
              </a:rPr>
              <a:t>behavour</a:t>
            </a:r>
            <a:r>
              <a:rPr lang="en-GB" dirty="0">
                <a:solidFill>
                  <a:srgbClr val="CFD856"/>
                </a:solidFill>
              </a:rPr>
              <a:t>🗣️</a:t>
            </a:r>
            <a:endParaRPr lang="en-DE" dirty="0">
              <a:solidFill>
                <a:srgbClr val="CFD856"/>
              </a:solidFill>
            </a:endParaRPr>
          </a:p>
        </p:txBody>
      </p:sp>
      <p:sp>
        <p:nvSpPr>
          <p:cNvPr id="13" name="Rectangle: Rounded Corners 12">
            <a:extLst>
              <a:ext uri="{FF2B5EF4-FFF2-40B4-BE49-F238E27FC236}">
                <a16:creationId xmlns:a16="http://schemas.microsoft.com/office/drawing/2014/main" id="{37D1D0CA-8C7F-B1C5-47DD-BF58230C2F9B}"/>
              </a:ext>
            </a:extLst>
          </p:cNvPr>
          <p:cNvSpPr/>
          <p:nvPr/>
        </p:nvSpPr>
        <p:spPr>
          <a:xfrm>
            <a:off x="6477000" y="4463042"/>
            <a:ext cx="924700" cy="244586"/>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14" name="Straight Arrow Connector 13">
            <a:extLst>
              <a:ext uri="{FF2B5EF4-FFF2-40B4-BE49-F238E27FC236}">
                <a16:creationId xmlns:a16="http://schemas.microsoft.com/office/drawing/2014/main" id="{36AD7E2B-281B-D987-8A24-2F787AF4BA5B}"/>
              </a:ext>
            </a:extLst>
          </p:cNvPr>
          <p:cNvCxnSpPr>
            <a:cxnSpLocks/>
            <a:stCxn id="13" idx="3"/>
          </p:cNvCxnSpPr>
          <p:nvPr/>
        </p:nvCxnSpPr>
        <p:spPr>
          <a:xfrm flipV="1">
            <a:off x="7401700" y="4584700"/>
            <a:ext cx="340220" cy="63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E05803A-862D-7A51-74E8-001449163CB7}"/>
              </a:ext>
            </a:extLst>
          </p:cNvPr>
          <p:cNvSpPr txBox="1"/>
          <p:nvPr/>
        </p:nvSpPr>
        <p:spPr>
          <a:xfrm>
            <a:off x="7789698" y="4270874"/>
            <a:ext cx="4178782" cy="646331"/>
          </a:xfrm>
          <a:prstGeom prst="rect">
            <a:avLst/>
          </a:prstGeom>
          <a:noFill/>
        </p:spPr>
        <p:txBody>
          <a:bodyPr wrap="square">
            <a:spAutoFit/>
          </a:bodyPr>
          <a:lstStyle/>
          <a:p>
            <a:r>
              <a:rPr lang="en-GB" dirty="0">
                <a:solidFill>
                  <a:srgbClr val="CFD856"/>
                </a:solidFill>
              </a:rPr>
              <a:t>General knowledge – the brains memory📚</a:t>
            </a:r>
            <a:endParaRPr lang="en-DE" dirty="0">
              <a:solidFill>
                <a:srgbClr val="CFD856"/>
              </a:solidFill>
            </a:endParaRPr>
          </a:p>
        </p:txBody>
      </p:sp>
      <p:sp>
        <p:nvSpPr>
          <p:cNvPr id="27" name="Rectangle: Rounded Corners 26">
            <a:extLst>
              <a:ext uri="{FF2B5EF4-FFF2-40B4-BE49-F238E27FC236}">
                <a16:creationId xmlns:a16="http://schemas.microsoft.com/office/drawing/2014/main" id="{178F3DAE-6998-BEEA-FC67-2AC162165513}"/>
              </a:ext>
            </a:extLst>
          </p:cNvPr>
          <p:cNvSpPr/>
          <p:nvPr/>
        </p:nvSpPr>
        <p:spPr>
          <a:xfrm>
            <a:off x="6469380" y="6175002"/>
            <a:ext cx="924700" cy="244586"/>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28" name="Straight Arrow Connector 27">
            <a:extLst>
              <a:ext uri="{FF2B5EF4-FFF2-40B4-BE49-F238E27FC236}">
                <a16:creationId xmlns:a16="http://schemas.microsoft.com/office/drawing/2014/main" id="{7F68BEAA-321B-6402-F985-0CA5798453C6}"/>
              </a:ext>
            </a:extLst>
          </p:cNvPr>
          <p:cNvCxnSpPr>
            <a:cxnSpLocks/>
          </p:cNvCxnSpPr>
          <p:nvPr/>
        </p:nvCxnSpPr>
        <p:spPr>
          <a:xfrm>
            <a:off x="7394080" y="6296660"/>
            <a:ext cx="34022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A6974718-9F95-4D13-5F5C-5C203F5E0390}"/>
              </a:ext>
            </a:extLst>
          </p:cNvPr>
          <p:cNvSpPr txBox="1"/>
          <p:nvPr/>
        </p:nvSpPr>
        <p:spPr>
          <a:xfrm>
            <a:off x="7741920" y="5973494"/>
            <a:ext cx="4178782" cy="369332"/>
          </a:xfrm>
          <a:prstGeom prst="rect">
            <a:avLst/>
          </a:prstGeom>
          <a:noFill/>
        </p:spPr>
        <p:txBody>
          <a:bodyPr wrap="square">
            <a:spAutoFit/>
          </a:bodyPr>
          <a:lstStyle/>
          <a:p>
            <a:r>
              <a:rPr lang="en-GB" dirty="0">
                <a:solidFill>
                  <a:srgbClr val="CFD856"/>
                </a:solidFill>
              </a:rPr>
              <a:t>Web search – internet access 🌍</a:t>
            </a:r>
            <a:endParaRPr lang="en-DE" dirty="0">
              <a:solidFill>
                <a:srgbClr val="CFD856"/>
              </a:solidFill>
            </a:endParaRPr>
          </a:p>
        </p:txBody>
      </p:sp>
      <p:pic>
        <p:nvPicPr>
          <p:cNvPr id="4" name="Picture 3">
            <a:extLst>
              <a:ext uri="{FF2B5EF4-FFF2-40B4-BE49-F238E27FC236}">
                <a16:creationId xmlns:a16="http://schemas.microsoft.com/office/drawing/2014/main" id="{2ADFD063-2BAC-698B-8095-6D1CA6309327}"/>
              </a:ext>
            </a:extLst>
          </p:cNvPr>
          <p:cNvPicPr>
            <a:picLocks noChangeAspect="1"/>
          </p:cNvPicPr>
          <p:nvPr/>
        </p:nvPicPr>
        <p:blipFill>
          <a:blip r:embed="rId6"/>
          <a:stretch>
            <a:fillRect/>
          </a:stretch>
        </p:blipFill>
        <p:spPr>
          <a:xfrm>
            <a:off x="5432007" y="2547440"/>
            <a:ext cx="1044993" cy="1316392"/>
          </a:xfrm>
          <a:prstGeom prst="rect">
            <a:avLst/>
          </a:prstGeom>
        </p:spPr>
      </p:pic>
    </p:spTree>
    <p:extLst>
      <p:ext uri="{BB962C8B-B14F-4D97-AF65-F5344CB8AC3E}">
        <p14:creationId xmlns:p14="http://schemas.microsoft.com/office/powerpoint/2010/main" val="181807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E74B1-8146-618F-7D27-9F37FE6FFC99}"/>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878F2EC6-DB2F-5473-4AE7-460F1103E6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254" y="739320"/>
            <a:ext cx="515054" cy="515054"/>
          </a:xfrm>
          <a:prstGeom prst="rect">
            <a:avLst/>
          </a:prstGeom>
        </p:spPr>
      </p:pic>
      <p:pic>
        <p:nvPicPr>
          <p:cNvPr id="7" name="Picture 6">
            <a:extLst>
              <a:ext uri="{FF2B5EF4-FFF2-40B4-BE49-F238E27FC236}">
                <a16:creationId xmlns:a16="http://schemas.microsoft.com/office/drawing/2014/main" id="{AC8990D3-E2C7-1ED0-02F6-BD5F6E51B767}"/>
              </a:ext>
            </a:extLst>
          </p:cNvPr>
          <p:cNvPicPr>
            <a:picLocks noChangeAspect="1"/>
          </p:cNvPicPr>
          <p:nvPr/>
        </p:nvPicPr>
        <p:blipFill>
          <a:blip r:embed="rId5"/>
          <a:stretch>
            <a:fillRect/>
          </a:stretch>
        </p:blipFill>
        <p:spPr>
          <a:xfrm>
            <a:off x="441470" y="1742165"/>
            <a:ext cx="11309060" cy="6340389"/>
          </a:xfrm>
          <a:prstGeom prst="rect">
            <a:avLst/>
          </a:prstGeom>
        </p:spPr>
      </p:pic>
      <p:sp>
        <p:nvSpPr>
          <p:cNvPr id="16" name="Rectangle: Rounded Corners 15">
            <a:extLst>
              <a:ext uri="{FF2B5EF4-FFF2-40B4-BE49-F238E27FC236}">
                <a16:creationId xmlns:a16="http://schemas.microsoft.com/office/drawing/2014/main" id="{D2124FEF-99B2-7B74-83A1-356BABF00BC5}"/>
              </a:ext>
            </a:extLst>
          </p:cNvPr>
          <p:cNvSpPr/>
          <p:nvPr/>
        </p:nvSpPr>
        <p:spPr>
          <a:xfrm>
            <a:off x="5342128" y="2234288"/>
            <a:ext cx="550672" cy="336867"/>
          </a:xfrm>
          <a:prstGeom prst="roundRect">
            <a:avLst>
              <a:gd name="adj" fmla="val 4314"/>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8" name="Picture 17">
            <a:extLst>
              <a:ext uri="{FF2B5EF4-FFF2-40B4-BE49-F238E27FC236}">
                <a16:creationId xmlns:a16="http://schemas.microsoft.com/office/drawing/2014/main" id="{46738873-2D22-2C1A-474F-B5C0336FA59F}"/>
              </a:ext>
            </a:extLst>
          </p:cNvPr>
          <p:cNvPicPr>
            <a:picLocks noChangeAspect="1"/>
          </p:cNvPicPr>
          <p:nvPr/>
        </p:nvPicPr>
        <p:blipFill>
          <a:blip r:embed="rId6"/>
          <a:stretch>
            <a:fillRect/>
          </a:stretch>
        </p:blipFill>
        <p:spPr>
          <a:xfrm>
            <a:off x="2634560" y="1659628"/>
            <a:ext cx="6516479" cy="5433512"/>
          </a:xfrm>
          <a:prstGeom prst="rect">
            <a:avLst/>
          </a:prstGeom>
        </p:spPr>
      </p:pic>
      <p:pic>
        <p:nvPicPr>
          <p:cNvPr id="20" name="Picture 19">
            <a:extLst>
              <a:ext uri="{FF2B5EF4-FFF2-40B4-BE49-F238E27FC236}">
                <a16:creationId xmlns:a16="http://schemas.microsoft.com/office/drawing/2014/main" id="{62612907-CACD-F3F2-04A1-591A7F964817}"/>
              </a:ext>
            </a:extLst>
          </p:cNvPr>
          <p:cNvPicPr>
            <a:picLocks noChangeAspect="1"/>
          </p:cNvPicPr>
          <p:nvPr/>
        </p:nvPicPr>
        <p:blipFill>
          <a:blip r:embed="rId7"/>
          <a:stretch>
            <a:fillRect/>
          </a:stretch>
        </p:blipFill>
        <p:spPr>
          <a:xfrm>
            <a:off x="1895458" y="1678522"/>
            <a:ext cx="7661982" cy="5179478"/>
          </a:xfrm>
          <a:prstGeom prst="rect">
            <a:avLst/>
          </a:prstGeom>
        </p:spPr>
      </p:pic>
      <p:sp>
        <p:nvSpPr>
          <p:cNvPr id="22" name="TextBox 21">
            <a:extLst>
              <a:ext uri="{FF2B5EF4-FFF2-40B4-BE49-F238E27FC236}">
                <a16:creationId xmlns:a16="http://schemas.microsoft.com/office/drawing/2014/main" id="{2AF98F81-8C91-3916-2381-E945C5470B81}"/>
              </a:ext>
            </a:extLst>
          </p:cNvPr>
          <p:cNvSpPr txBox="1"/>
          <p:nvPr/>
        </p:nvSpPr>
        <p:spPr>
          <a:xfrm>
            <a:off x="818619" y="1940238"/>
            <a:ext cx="6113821" cy="3526415"/>
          </a:xfrm>
          <a:prstGeom prst="rect">
            <a:avLst/>
          </a:prstGeom>
          <a:noFill/>
        </p:spPr>
        <p:txBody>
          <a:bodyPr wrap="square">
            <a:spAutoFit/>
          </a:bodyPr>
          <a:lstStyle/>
          <a:p>
            <a:r>
              <a:rPr lang="en-US" sz="2400" b="1" dirty="0">
                <a:solidFill>
                  <a:srgbClr val="CFD856"/>
                </a:solidFill>
              </a:rPr>
              <a:t>Build topics responsibly</a:t>
            </a:r>
            <a:br>
              <a:rPr lang="en-US" sz="2400" b="1" dirty="0">
                <a:solidFill>
                  <a:srgbClr val="CFD856"/>
                </a:solidFill>
              </a:rPr>
            </a:br>
            <a:endParaRPr lang="en-US" sz="2400" b="1" dirty="0">
              <a:solidFill>
                <a:srgbClr val="CFD856"/>
              </a:solidFill>
            </a:endParaRPr>
          </a:p>
          <a:p>
            <a:pPr marL="285750" indent="-285750">
              <a:lnSpc>
                <a:spcPct val="200000"/>
              </a:lnSpc>
              <a:buFont typeface="Arial" panose="020B0604020202020204" pitchFamily="34" charset="0"/>
              <a:buChar char="•"/>
            </a:pPr>
            <a:r>
              <a:rPr lang="en-US" dirty="0">
                <a:solidFill>
                  <a:srgbClr val="CFD856"/>
                </a:solidFill>
              </a:rPr>
              <a:t>Use clear, specific trigger phrases</a:t>
            </a:r>
          </a:p>
          <a:p>
            <a:pPr marL="285750" indent="-285750">
              <a:lnSpc>
                <a:spcPct val="200000"/>
              </a:lnSpc>
              <a:buFont typeface="Arial" panose="020B0604020202020204" pitchFamily="34" charset="0"/>
              <a:buChar char="•"/>
            </a:pPr>
            <a:r>
              <a:rPr lang="en-US" dirty="0">
                <a:solidFill>
                  <a:srgbClr val="CFD856"/>
                </a:solidFill>
              </a:rPr>
              <a:t>Add fallback messages in case something goes wrong</a:t>
            </a:r>
          </a:p>
          <a:p>
            <a:pPr marL="285750" indent="-285750">
              <a:lnSpc>
                <a:spcPct val="200000"/>
              </a:lnSpc>
              <a:buFont typeface="Arial" panose="020B0604020202020204" pitchFamily="34" charset="0"/>
              <a:buChar char="•"/>
            </a:pPr>
            <a:r>
              <a:rPr lang="en-US" dirty="0">
                <a:solidFill>
                  <a:srgbClr val="CFD856"/>
                </a:solidFill>
              </a:rPr>
              <a:t>Test and simulate them often using the test chat</a:t>
            </a:r>
          </a:p>
          <a:p>
            <a:pPr marL="285750" indent="-285750">
              <a:lnSpc>
                <a:spcPct val="200000"/>
              </a:lnSpc>
              <a:buFont typeface="Arial" panose="020B0604020202020204" pitchFamily="34" charset="0"/>
              <a:buChar char="•"/>
            </a:pPr>
            <a:r>
              <a:rPr lang="en-US" dirty="0">
                <a:solidFill>
                  <a:srgbClr val="CFD856"/>
                </a:solidFill>
              </a:rPr>
              <a:t>Keep a balance between flexibility and control</a:t>
            </a:r>
            <a:br>
              <a:rPr lang="en-US" dirty="0">
                <a:solidFill>
                  <a:srgbClr val="CFD856"/>
                </a:solidFill>
              </a:rPr>
            </a:br>
            <a:endParaRPr lang="en-US" dirty="0">
              <a:solidFill>
                <a:srgbClr val="CFD856"/>
              </a:solidFill>
            </a:endParaRPr>
          </a:p>
        </p:txBody>
      </p:sp>
      <p:sp>
        <p:nvSpPr>
          <p:cNvPr id="23" name="TextBox 22">
            <a:extLst>
              <a:ext uri="{FF2B5EF4-FFF2-40B4-BE49-F238E27FC236}">
                <a16:creationId xmlns:a16="http://schemas.microsoft.com/office/drawing/2014/main" id="{0B0222BA-321A-3CA1-6CB5-34DBFB586C4E}"/>
              </a:ext>
            </a:extLst>
          </p:cNvPr>
          <p:cNvSpPr txBox="1"/>
          <p:nvPr/>
        </p:nvSpPr>
        <p:spPr>
          <a:xfrm>
            <a:off x="7753409" y="2627035"/>
            <a:ext cx="4200322" cy="883383"/>
          </a:xfrm>
          <a:prstGeom prst="rect">
            <a:avLst/>
          </a:prstGeom>
          <a:noFill/>
        </p:spPr>
        <p:txBody>
          <a:bodyPr wrap="square">
            <a:spAutoFit/>
          </a:bodyPr>
          <a:lstStyle/>
          <a:p>
            <a:pPr>
              <a:lnSpc>
                <a:spcPct val="150000"/>
              </a:lnSpc>
            </a:pPr>
            <a:r>
              <a:rPr lang="en-US" dirty="0">
                <a:solidFill>
                  <a:srgbClr val="CFD856"/>
                </a:solidFill>
              </a:rPr>
              <a:t>Avoid vague words like “help” or “support”, be more specific.</a:t>
            </a:r>
          </a:p>
        </p:txBody>
      </p:sp>
      <p:sp>
        <p:nvSpPr>
          <p:cNvPr id="24" name="TextBox 23">
            <a:extLst>
              <a:ext uri="{FF2B5EF4-FFF2-40B4-BE49-F238E27FC236}">
                <a16:creationId xmlns:a16="http://schemas.microsoft.com/office/drawing/2014/main" id="{B62C5245-A8B4-52A2-443C-7957DA841D38}"/>
              </a:ext>
            </a:extLst>
          </p:cNvPr>
          <p:cNvSpPr txBox="1"/>
          <p:nvPr/>
        </p:nvSpPr>
        <p:spPr>
          <a:xfrm>
            <a:off x="7753409" y="3574061"/>
            <a:ext cx="4200322" cy="1298882"/>
          </a:xfrm>
          <a:prstGeom prst="rect">
            <a:avLst/>
          </a:prstGeom>
          <a:noFill/>
        </p:spPr>
        <p:txBody>
          <a:bodyPr wrap="square">
            <a:spAutoFit/>
          </a:bodyPr>
          <a:lstStyle/>
          <a:p>
            <a:pPr>
              <a:lnSpc>
                <a:spcPct val="150000"/>
              </a:lnSpc>
            </a:pPr>
            <a:r>
              <a:rPr lang="en-US" dirty="0">
                <a:solidFill>
                  <a:srgbClr val="CFD856"/>
                </a:solidFill>
              </a:rPr>
              <a:t>“ 🤠 Pardon me, partner — that one flew right over my Stetson. Mind </a:t>
            </a:r>
            <a:r>
              <a:rPr lang="en-US" dirty="0" err="1">
                <a:solidFill>
                  <a:srgbClr val="CFD856"/>
                </a:solidFill>
              </a:rPr>
              <a:t>sayin</a:t>
            </a:r>
            <a:r>
              <a:rPr lang="en-US" dirty="0">
                <a:solidFill>
                  <a:srgbClr val="CFD856"/>
                </a:solidFill>
              </a:rPr>
              <a:t>’ it a touch clearer?”</a:t>
            </a:r>
          </a:p>
        </p:txBody>
      </p:sp>
      <p:sp>
        <p:nvSpPr>
          <p:cNvPr id="25" name="Title 1">
            <a:extLst>
              <a:ext uri="{FF2B5EF4-FFF2-40B4-BE49-F238E27FC236}">
                <a16:creationId xmlns:a16="http://schemas.microsoft.com/office/drawing/2014/main" id="{B4AC82BC-9563-9C87-0A3B-8AEB363ACDA4}"/>
              </a:ext>
            </a:extLst>
          </p:cNvPr>
          <p:cNvSpPr txBox="1">
            <a:spLocks/>
          </p:cNvSpPr>
          <p:nvPr/>
        </p:nvSpPr>
        <p:spPr>
          <a:xfrm>
            <a:off x="838200" y="3340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	Agent level</a:t>
            </a:r>
            <a:endParaRPr lang="en-DE" sz="3600" dirty="0">
              <a:solidFill>
                <a:schemeClr val="bg1"/>
              </a:solidFill>
            </a:endParaRPr>
          </a:p>
        </p:txBody>
      </p:sp>
      <p:sp>
        <p:nvSpPr>
          <p:cNvPr id="2" name="Title 1">
            <a:extLst>
              <a:ext uri="{FF2B5EF4-FFF2-40B4-BE49-F238E27FC236}">
                <a16:creationId xmlns:a16="http://schemas.microsoft.com/office/drawing/2014/main" id="{F1D7513B-B00E-D864-0A23-38D8889614FE}"/>
              </a:ext>
            </a:extLst>
          </p:cNvPr>
          <p:cNvSpPr>
            <a:spLocks noGrp="1"/>
          </p:cNvSpPr>
          <p:nvPr>
            <p:ph type="title"/>
          </p:nvPr>
        </p:nvSpPr>
        <p:spPr>
          <a:xfrm>
            <a:off x="874499" y="4962555"/>
            <a:ext cx="10515600" cy="1325563"/>
          </a:xfrm>
        </p:spPr>
        <p:txBody>
          <a:bodyPr>
            <a:normAutofit/>
          </a:bodyPr>
          <a:lstStyle/>
          <a:p>
            <a:pPr algn="ctr"/>
            <a:r>
              <a:rPr lang="en-US" sz="3200" dirty="0">
                <a:solidFill>
                  <a:srgbClr val="CFD856"/>
                </a:solidFill>
                <a:latin typeface="+mn-lt"/>
                <a:sym typeface="Wingdings" panose="05000000000000000000" pitchFamily="2" charset="2"/>
              </a:rPr>
              <a:t> </a:t>
            </a:r>
            <a:r>
              <a:rPr lang="en-US" sz="3200" dirty="0">
                <a:solidFill>
                  <a:srgbClr val="CFD856"/>
                </a:solidFill>
                <a:latin typeface="+mn-lt"/>
              </a:rPr>
              <a:t>If no appropriate topic is triggered, and orchestration or general knowledge is on, the agent might improvise.</a:t>
            </a:r>
            <a:endParaRPr lang="en-DE" sz="3200" dirty="0">
              <a:solidFill>
                <a:srgbClr val="CFD856"/>
              </a:solidFill>
              <a:latin typeface="+mn-lt"/>
            </a:endParaRPr>
          </a:p>
        </p:txBody>
      </p:sp>
    </p:spTree>
    <p:extLst>
      <p:ext uri="{BB962C8B-B14F-4D97-AF65-F5344CB8AC3E}">
        <p14:creationId xmlns:p14="http://schemas.microsoft.com/office/powerpoint/2010/main" val="2276308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8"/>
                                        </p:tgtEl>
                                        <p:attrNameLst>
                                          <p:attrName>ppt_x</p:attrName>
                                        </p:attrNameLst>
                                      </p:cBhvr>
                                      <p:tavLst>
                                        <p:tav tm="0">
                                          <p:val>
                                            <p:strVal val="ppt_x"/>
                                          </p:val>
                                        </p:tav>
                                        <p:tav tm="100000">
                                          <p:val>
                                            <p:strVal val="ppt_x"/>
                                          </p:val>
                                        </p:tav>
                                      </p:tavLst>
                                    </p:anim>
                                    <p:anim calcmode="lin" valueType="num">
                                      <p:cBhvr additive="base">
                                        <p:cTn id="33" dur="500"/>
                                        <p:tgtEl>
                                          <p:spTgt spid="18"/>
                                        </p:tgtEl>
                                        <p:attrNameLst>
                                          <p:attrName>ppt_y</p:attrName>
                                        </p:attrNameLst>
                                      </p:cBhvr>
                                      <p:tavLst>
                                        <p:tav tm="0">
                                          <p:val>
                                            <p:strVal val="ppt_y"/>
                                          </p:val>
                                        </p:tav>
                                        <p:tav tm="100000">
                                          <p:val>
                                            <p:strVal val="1+ppt_h/2"/>
                                          </p:val>
                                        </p:tav>
                                      </p:tavLst>
                                    </p:anim>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1+#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0"/>
                                        </p:tgtEl>
                                        <p:attrNameLst>
                                          <p:attrName>ppt_x</p:attrName>
                                        </p:attrNameLst>
                                      </p:cBhvr>
                                      <p:tavLst>
                                        <p:tav tm="0">
                                          <p:val>
                                            <p:strVal val="ppt_x"/>
                                          </p:val>
                                        </p:tav>
                                        <p:tav tm="100000">
                                          <p:val>
                                            <p:strVal val="ppt_x"/>
                                          </p:val>
                                        </p:tav>
                                      </p:tavLst>
                                    </p:anim>
                                    <p:anim calcmode="lin" valueType="num">
                                      <p:cBhvr additive="base">
                                        <p:cTn id="45" dur="500"/>
                                        <p:tgtEl>
                                          <p:spTgt spid="20"/>
                                        </p:tgtEl>
                                        <p:attrNameLst>
                                          <p:attrName>ppt_y</p:attrName>
                                        </p:attrNameLst>
                                      </p:cBhvr>
                                      <p:tavLst>
                                        <p:tav tm="0">
                                          <p:val>
                                            <p:strVal val="ppt_y"/>
                                          </p:val>
                                        </p:tav>
                                        <p:tav tm="100000">
                                          <p:val>
                                            <p:strVal val="1+ppt_h/2"/>
                                          </p:val>
                                        </p:tav>
                                      </p:tavLst>
                                    </p:anim>
                                    <p:set>
                                      <p:cBhvr>
                                        <p:cTn id="46" dur="1" fill="hold">
                                          <p:stCondLst>
                                            <p:cond delay="499"/>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wipe(down)">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2">
                                            <p:txEl>
                                              <p:pRg st="1" end="1"/>
                                            </p:txEl>
                                          </p:spTgt>
                                        </p:tgtEl>
                                        <p:attrNameLst>
                                          <p:attrName>style.visibility</p:attrName>
                                        </p:attrNameLst>
                                      </p:cBhvr>
                                      <p:to>
                                        <p:strVal val="visible"/>
                                      </p:to>
                                    </p:set>
                                    <p:animEffect transition="in" filter="wipe(left)">
                                      <p:cBhvr>
                                        <p:cTn id="56" dur="500"/>
                                        <p:tgtEl>
                                          <p:spTgt spid="2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wipe(left)">
                                      <p:cBhvr>
                                        <p:cTn id="61" dur="500"/>
                                        <p:tgtEl>
                                          <p:spTgt spid="2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2">
                                            <p:txEl>
                                              <p:pRg st="2" end="2"/>
                                            </p:txEl>
                                          </p:spTgt>
                                        </p:tgtEl>
                                        <p:attrNameLst>
                                          <p:attrName>style.visibility</p:attrName>
                                        </p:attrNameLst>
                                      </p:cBhvr>
                                      <p:to>
                                        <p:strVal val="visible"/>
                                      </p:to>
                                    </p:set>
                                    <p:animEffect transition="in" filter="wipe(left)">
                                      <p:cBhvr>
                                        <p:cTn id="66" dur="500"/>
                                        <p:tgtEl>
                                          <p:spTgt spid="2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wipe(left)">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2">
                                            <p:txEl>
                                              <p:pRg st="3" end="3"/>
                                            </p:txEl>
                                          </p:spTgt>
                                        </p:tgtEl>
                                        <p:attrNameLst>
                                          <p:attrName>style.visibility</p:attrName>
                                        </p:attrNameLst>
                                      </p:cBhvr>
                                      <p:to>
                                        <p:strVal val="visible"/>
                                      </p:to>
                                    </p:set>
                                    <p:animEffect transition="in" filter="wipe(left)">
                                      <p:cBhvr>
                                        <p:cTn id="76" dur="500"/>
                                        <p:tgtEl>
                                          <p:spTgt spid="2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2">
                                            <p:txEl>
                                              <p:pRg st="4" end="4"/>
                                            </p:txEl>
                                          </p:spTgt>
                                        </p:tgtEl>
                                        <p:attrNameLst>
                                          <p:attrName>style.visibility</p:attrName>
                                        </p:attrNameLst>
                                      </p:cBhvr>
                                      <p:to>
                                        <p:strVal val="visible"/>
                                      </p:to>
                                    </p:set>
                                    <p:animEffect transition="in" filter="wipe(left)">
                                      <p:cBhvr>
                                        <p:cTn id="81" dur="500"/>
                                        <p:tgtEl>
                                          <p:spTgt spid="22">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wipe(left)">
                                      <p:cBhvr>
                                        <p:cTn id="8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B2EA-67B6-1C9C-06E6-DB4724A8B4F1}"/>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8DD879B4-E412-B81A-3EDF-FA94BCC17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1254" y="739320"/>
            <a:ext cx="515054" cy="515054"/>
          </a:xfrm>
          <a:prstGeom prst="rect">
            <a:avLst/>
          </a:prstGeom>
        </p:spPr>
      </p:pic>
      <p:sp>
        <p:nvSpPr>
          <p:cNvPr id="25" name="Title 1">
            <a:extLst>
              <a:ext uri="{FF2B5EF4-FFF2-40B4-BE49-F238E27FC236}">
                <a16:creationId xmlns:a16="http://schemas.microsoft.com/office/drawing/2014/main" id="{BF397DF9-64B2-9DD9-DA30-E12A99A5676B}"/>
              </a:ext>
            </a:extLst>
          </p:cNvPr>
          <p:cNvSpPr txBox="1">
            <a:spLocks/>
          </p:cNvSpPr>
          <p:nvPr/>
        </p:nvSpPr>
        <p:spPr>
          <a:xfrm>
            <a:off x="838200" y="3340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	Agent level</a:t>
            </a:r>
            <a:endParaRPr lang="en-DE" sz="3600" dirty="0">
              <a:solidFill>
                <a:schemeClr val="bg1"/>
              </a:solidFill>
            </a:endParaRPr>
          </a:p>
        </p:txBody>
      </p:sp>
      <p:sp>
        <p:nvSpPr>
          <p:cNvPr id="6" name="TextBox 5">
            <a:extLst>
              <a:ext uri="{FF2B5EF4-FFF2-40B4-BE49-F238E27FC236}">
                <a16:creationId xmlns:a16="http://schemas.microsoft.com/office/drawing/2014/main" id="{4ADF101B-20A9-15F3-5CA7-6A5CF19A8FFD}"/>
              </a:ext>
            </a:extLst>
          </p:cNvPr>
          <p:cNvSpPr txBox="1"/>
          <p:nvPr/>
        </p:nvSpPr>
        <p:spPr>
          <a:xfrm>
            <a:off x="467361" y="1740908"/>
            <a:ext cx="5008880" cy="2431435"/>
          </a:xfrm>
          <a:prstGeom prst="rect">
            <a:avLst/>
          </a:prstGeom>
          <a:noFill/>
        </p:spPr>
        <p:txBody>
          <a:bodyPr wrap="square">
            <a:spAutoFit/>
          </a:bodyPr>
          <a:lstStyle/>
          <a:p>
            <a:pPr marL="342900" indent="-342900">
              <a:buFont typeface="Arial" panose="020B0604020202020204" pitchFamily="34" charset="0"/>
              <a:buChar char="•"/>
            </a:pPr>
            <a:r>
              <a:rPr lang="en-US" sz="4000" b="1" dirty="0">
                <a:solidFill>
                  <a:srgbClr val="CFD856"/>
                </a:solidFill>
              </a:rPr>
              <a:t>Documentation</a:t>
            </a:r>
          </a:p>
          <a:p>
            <a:pPr marL="342900" indent="-342900">
              <a:buFont typeface="Arial" panose="020B0604020202020204" pitchFamily="34" charset="0"/>
              <a:buChar char="•"/>
            </a:pPr>
            <a:r>
              <a:rPr lang="en-US" sz="4000" b="1" dirty="0">
                <a:solidFill>
                  <a:srgbClr val="CFD856"/>
                </a:solidFill>
              </a:rPr>
              <a:t>Documentation</a:t>
            </a:r>
          </a:p>
          <a:p>
            <a:pPr marL="342900" indent="-342900">
              <a:buFont typeface="Arial" panose="020B0604020202020204" pitchFamily="34" charset="0"/>
              <a:buChar char="•"/>
            </a:pPr>
            <a:r>
              <a:rPr lang="en-US" sz="4000" b="1" dirty="0">
                <a:solidFill>
                  <a:srgbClr val="CFD856"/>
                </a:solidFill>
              </a:rPr>
              <a:t>Documentation</a:t>
            </a:r>
          </a:p>
          <a:p>
            <a:pPr marL="285750" indent="-285750">
              <a:buFont typeface="Arial" panose="020B0604020202020204" pitchFamily="34" charset="0"/>
              <a:buChar char="•"/>
            </a:pPr>
            <a:endParaRPr lang="en-US" sz="3200" dirty="0">
              <a:solidFill>
                <a:srgbClr val="CFD856"/>
              </a:solidFill>
            </a:endParaRPr>
          </a:p>
        </p:txBody>
      </p:sp>
      <p:sp>
        <p:nvSpPr>
          <p:cNvPr id="8" name="TextBox 7">
            <a:extLst>
              <a:ext uri="{FF2B5EF4-FFF2-40B4-BE49-F238E27FC236}">
                <a16:creationId xmlns:a16="http://schemas.microsoft.com/office/drawing/2014/main" id="{BB839397-8899-59C5-F298-25F5F3C3E12F}"/>
              </a:ext>
            </a:extLst>
          </p:cNvPr>
          <p:cNvSpPr txBox="1"/>
          <p:nvPr/>
        </p:nvSpPr>
        <p:spPr>
          <a:xfrm>
            <a:off x="6172200" y="3793228"/>
            <a:ext cx="5008880" cy="2246769"/>
          </a:xfrm>
          <a:prstGeom prst="rect">
            <a:avLst/>
          </a:prstGeom>
          <a:noFill/>
        </p:spPr>
        <p:txBody>
          <a:bodyPr wrap="square">
            <a:spAutoFit/>
          </a:bodyPr>
          <a:lstStyle/>
          <a:p>
            <a:pPr marL="342900" indent="-342900">
              <a:buFont typeface="Arial" panose="020B0604020202020204" pitchFamily="34" charset="0"/>
              <a:buChar char="•"/>
            </a:pPr>
            <a:r>
              <a:rPr lang="en-US" sz="2800" dirty="0">
                <a:solidFill>
                  <a:srgbClr val="CFD856"/>
                </a:solidFill>
              </a:rPr>
              <a:t>Improves clarity for others</a:t>
            </a:r>
          </a:p>
          <a:p>
            <a:pPr marL="342900" indent="-342900">
              <a:buFont typeface="Arial" panose="020B0604020202020204" pitchFamily="34" charset="0"/>
              <a:buChar char="•"/>
            </a:pPr>
            <a:r>
              <a:rPr lang="en-US" sz="2800" dirty="0">
                <a:solidFill>
                  <a:srgbClr val="CFD856"/>
                </a:solidFill>
              </a:rPr>
              <a:t>Accountability &amp; auditability</a:t>
            </a:r>
          </a:p>
          <a:p>
            <a:pPr marL="342900" indent="-342900">
              <a:buFont typeface="Arial" panose="020B0604020202020204" pitchFamily="34" charset="0"/>
              <a:buChar char="•"/>
            </a:pPr>
            <a:r>
              <a:rPr lang="en-US" sz="2800" dirty="0">
                <a:solidFill>
                  <a:srgbClr val="CFD856"/>
                </a:solidFill>
              </a:rPr>
              <a:t>Continuous improvement</a:t>
            </a:r>
          </a:p>
          <a:p>
            <a:pPr marL="342900" indent="-342900">
              <a:buFont typeface="Arial" panose="020B0604020202020204" pitchFamily="34" charset="0"/>
              <a:buChar char="•"/>
            </a:pPr>
            <a:r>
              <a:rPr lang="en-US" sz="2800" dirty="0">
                <a:solidFill>
                  <a:srgbClr val="CFD856"/>
                </a:solidFill>
              </a:rPr>
              <a:t>Risk awareness</a:t>
            </a:r>
          </a:p>
          <a:p>
            <a:pPr marL="342900" indent="-342900">
              <a:buFont typeface="Arial" panose="020B0604020202020204" pitchFamily="34" charset="0"/>
              <a:buChar char="•"/>
            </a:pPr>
            <a:r>
              <a:rPr lang="en-US" sz="2800" dirty="0">
                <a:solidFill>
                  <a:srgbClr val="CFD856"/>
                </a:solidFill>
              </a:rPr>
              <a:t>Knowledge Sharing</a:t>
            </a:r>
            <a:endParaRPr lang="en-US" sz="2000" dirty="0">
              <a:solidFill>
                <a:srgbClr val="CFD856"/>
              </a:solidFill>
            </a:endParaRPr>
          </a:p>
        </p:txBody>
      </p:sp>
      <p:grpSp>
        <p:nvGrpSpPr>
          <p:cNvPr id="13" name="Group 12">
            <a:extLst>
              <a:ext uri="{FF2B5EF4-FFF2-40B4-BE49-F238E27FC236}">
                <a16:creationId xmlns:a16="http://schemas.microsoft.com/office/drawing/2014/main" id="{330F96F5-D6F1-64E0-6C78-982B712DF1B9}"/>
              </a:ext>
            </a:extLst>
          </p:cNvPr>
          <p:cNvGrpSpPr/>
          <p:nvPr/>
        </p:nvGrpSpPr>
        <p:grpSpPr>
          <a:xfrm rot="16926219" flipH="1">
            <a:off x="3592763" y="3389992"/>
            <a:ext cx="846000" cy="2805943"/>
            <a:chOff x="4073720" y="1970760"/>
            <a:chExt cx="846000" cy="2001240"/>
          </a:xfrm>
        </p:grpSpPr>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C9B3DB7A-A4FF-A1F7-4965-6EE24844D351}"/>
                    </a:ext>
                  </a:extLst>
                </p14:cNvPr>
                <p14:cNvContentPartPr/>
                <p14:nvPr/>
              </p14:nvContentPartPr>
              <p14:xfrm>
                <a:off x="4073720" y="1970760"/>
                <a:ext cx="661320" cy="1706400"/>
              </p14:xfrm>
            </p:contentPart>
          </mc:Choice>
          <mc:Fallback xmlns="">
            <p:pic>
              <p:nvPicPr>
                <p:cNvPr id="28" name="Ink 27">
                  <a:extLst>
                    <a:ext uri="{FF2B5EF4-FFF2-40B4-BE49-F238E27FC236}">
                      <a16:creationId xmlns:a16="http://schemas.microsoft.com/office/drawing/2014/main" id="{93BADD5A-E1E8-A9A3-DD6A-377B1475F525}"/>
                    </a:ext>
                  </a:extLst>
                </p:cNvPr>
                <p:cNvPicPr/>
                <p:nvPr/>
              </p:nvPicPr>
              <p:blipFill>
                <a:blip r:embed="rId8"/>
                <a:stretch>
                  <a:fillRect/>
                </a:stretch>
              </p:blipFill>
              <p:spPr>
                <a:xfrm>
                  <a:off x="4056080" y="1958179"/>
                  <a:ext cx="696960" cy="173181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849BA04A-5D0C-ACDC-A22D-169A2812E053}"/>
                    </a:ext>
                  </a:extLst>
                </p14:cNvPr>
                <p14:cNvContentPartPr/>
                <p14:nvPr/>
              </p14:nvContentPartPr>
              <p14:xfrm>
                <a:off x="4368560" y="3697680"/>
                <a:ext cx="551160" cy="274320"/>
              </p14:xfrm>
            </p:contentPart>
          </mc:Choice>
          <mc:Fallback xmlns="">
            <p:pic>
              <p:nvPicPr>
                <p:cNvPr id="29" name="Ink 28">
                  <a:extLst>
                    <a:ext uri="{FF2B5EF4-FFF2-40B4-BE49-F238E27FC236}">
                      <a16:creationId xmlns:a16="http://schemas.microsoft.com/office/drawing/2014/main" id="{CEC37032-D989-22D8-CB35-8CB8FA736DD7}"/>
                    </a:ext>
                  </a:extLst>
                </p:cNvPr>
                <p:cNvPicPr/>
                <p:nvPr/>
              </p:nvPicPr>
              <p:blipFill>
                <a:blip r:embed="rId10"/>
                <a:stretch>
                  <a:fillRect/>
                </a:stretch>
              </p:blipFill>
              <p:spPr>
                <a:xfrm>
                  <a:off x="4350560" y="3684837"/>
                  <a:ext cx="586800" cy="299749"/>
                </a:xfrm>
                <a:prstGeom prst="rect">
                  <a:avLst/>
                </a:prstGeom>
              </p:spPr>
            </p:pic>
          </mc:Fallback>
        </mc:AlternateContent>
      </p:grpSp>
    </p:spTree>
    <p:extLst>
      <p:ext uri="{BB962C8B-B14F-4D97-AF65-F5344CB8AC3E}">
        <p14:creationId xmlns:p14="http://schemas.microsoft.com/office/powerpoint/2010/main" val="4113331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down)">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down)">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down)">
                                      <p:cBhvr>
                                        <p:cTn id="40" dur="500"/>
                                        <p:tgtEl>
                                          <p:spTgt spid="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wipe(down)">
                                      <p:cBhvr>
                                        <p:cTn id="4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90D-D145-4AA8-B205-82D1C2A204A5}"/>
              </a:ext>
            </a:extLst>
          </p:cNvPr>
          <p:cNvSpPr>
            <a:spLocks noGrp="1"/>
          </p:cNvSpPr>
          <p:nvPr>
            <p:ph type="title"/>
          </p:nvPr>
        </p:nvSpPr>
        <p:spPr/>
        <p:txBody>
          <a:bodyPr>
            <a:normAutofit/>
          </a:bodyPr>
          <a:lstStyle/>
          <a:p>
            <a:r>
              <a:rPr lang="en-US" sz="3600" dirty="0">
                <a:solidFill>
                  <a:schemeClr val="bg1"/>
                </a:solidFill>
              </a:rPr>
              <a:t>Talk to Me Like a Prompt Engineer</a:t>
            </a:r>
          </a:p>
        </p:txBody>
      </p:sp>
      <p:pic>
        <p:nvPicPr>
          <p:cNvPr id="9" name="Picture 8">
            <a:extLst>
              <a:ext uri="{FF2B5EF4-FFF2-40B4-BE49-F238E27FC236}">
                <a16:creationId xmlns:a16="http://schemas.microsoft.com/office/drawing/2014/main" id="{D739648B-15A0-A3B5-992D-48BD9696FD7B}"/>
              </a:ext>
            </a:extLst>
          </p:cNvPr>
          <p:cNvPicPr>
            <a:picLocks noChangeAspect="1"/>
          </p:cNvPicPr>
          <p:nvPr/>
        </p:nvPicPr>
        <p:blipFill>
          <a:blip r:embed="rId3"/>
          <a:stretch>
            <a:fillRect/>
          </a:stretch>
        </p:blipFill>
        <p:spPr>
          <a:xfrm>
            <a:off x="1214437" y="2079625"/>
            <a:ext cx="9763125" cy="3409950"/>
          </a:xfrm>
          <a:prstGeom prst="rect">
            <a:avLst/>
          </a:prstGeom>
        </p:spPr>
      </p:pic>
      <p:sp>
        <p:nvSpPr>
          <p:cNvPr id="11" name="TextBox 10">
            <a:extLst>
              <a:ext uri="{FF2B5EF4-FFF2-40B4-BE49-F238E27FC236}">
                <a16:creationId xmlns:a16="http://schemas.microsoft.com/office/drawing/2014/main" id="{9AE260B8-0E7B-8EC8-074D-3DE849917CE5}"/>
              </a:ext>
            </a:extLst>
          </p:cNvPr>
          <p:cNvSpPr txBox="1"/>
          <p:nvPr/>
        </p:nvSpPr>
        <p:spPr>
          <a:xfrm>
            <a:off x="3545840" y="3035012"/>
            <a:ext cx="365760" cy="584775"/>
          </a:xfrm>
          <a:prstGeom prst="rect">
            <a:avLst/>
          </a:prstGeom>
          <a:noFill/>
        </p:spPr>
        <p:txBody>
          <a:bodyPr wrap="square" rtlCol="0">
            <a:spAutoFit/>
          </a:bodyPr>
          <a:lstStyle/>
          <a:p>
            <a:r>
              <a:rPr lang="en-US" sz="3200" b="1" dirty="0">
                <a:solidFill>
                  <a:srgbClr val="CFD856"/>
                </a:solidFill>
              </a:rPr>
              <a:t>+</a:t>
            </a:r>
            <a:endParaRPr lang="en-DE" b="1" dirty="0">
              <a:solidFill>
                <a:srgbClr val="CFD856"/>
              </a:solidFill>
            </a:endParaRPr>
          </a:p>
        </p:txBody>
      </p:sp>
      <p:sp>
        <p:nvSpPr>
          <p:cNvPr id="12" name="TextBox 11">
            <a:extLst>
              <a:ext uri="{FF2B5EF4-FFF2-40B4-BE49-F238E27FC236}">
                <a16:creationId xmlns:a16="http://schemas.microsoft.com/office/drawing/2014/main" id="{18A9F022-AAC3-9E39-1CE6-1179E33322F5}"/>
              </a:ext>
            </a:extLst>
          </p:cNvPr>
          <p:cNvSpPr txBox="1"/>
          <p:nvPr/>
        </p:nvSpPr>
        <p:spPr>
          <a:xfrm>
            <a:off x="5913119" y="3035012"/>
            <a:ext cx="365760" cy="584775"/>
          </a:xfrm>
          <a:prstGeom prst="rect">
            <a:avLst/>
          </a:prstGeom>
          <a:noFill/>
        </p:spPr>
        <p:txBody>
          <a:bodyPr wrap="square" rtlCol="0">
            <a:spAutoFit/>
          </a:bodyPr>
          <a:lstStyle/>
          <a:p>
            <a:r>
              <a:rPr lang="en-US" sz="3200" b="1" dirty="0">
                <a:solidFill>
                  <a:srgbClr val="CFD856"/>
                </a:solidFill>
              </a:rPr>
              <a:t>+</a:t>
            </a:r>
            <a:endParaRPr lang="en-DE" b="1" dirty="0">
              <a:solidFill>
                <a:srgbClr val="CFD856"/>
              </a:solidFill>
            </a:endParaRPr>
          </a:p>
        </p:txBody>
      </p:sp>
      <p:sp>
        <p:nvSpPr>
          <p:cNvPr id="13" name="TextBox 12">
            <a:extLst>
              <a:ext uri="{FF2B5EF4-FFF2-40B4-BE49-F238E27FC236}">
                <a16:creationId xmlns:a16="http://schemas.microsoft.com/office/drawing/2014/main" id="{E951A939-8D17-4EEA-4B71-9D8EECF1362C}"/>
              </a:ext>
            </a:extLst>
          </p:cNvPr>
          <p:cNvSpPr txBox="1"/>
          <p:nvPr/>
        </p:nvSpPr>
        <p:spPr>
          <a:xfrm>
            <a:off x="8280398" y="3035011"/>
            <a:ext cx="365760" cy="584775"/>
          </a:xfrm>
          <a:prstGeom prst="rect">
            <a:avLst/>
          </a:prstGeom>
          <a:noFill/>
        </p:spPr>
        <p:txBody>
          <a:bodyPr wrap="square" rtlCol="0">
            <a:spAutoFit/>
          </a:bodyPr>
          <a:lstStyle/>
          <a:p>
            <a:r>
              <a:rPr lang="en-US" sz="3200" b="1" dirty="0">
                <a:solidFill>
                  <a:srgbClr val="CFD856"/>
                </a:solidFill>
              </a:rPr>
              <a:t>+</a:t>
            </a:r>
            <a:endParaRPr lang="en-DE" b="1" dirty="0">
              <a:solidFill>
                <a:srgbClr val="CFD856"/>
              </a:solidFill>
            </a:endParaRPr>
          </a:p>
        </p:txBody>
      </p:sp>
      <p:sp>
        <p:nvSpPr>
          <p:cNvPr id="14" name="TextBox 13">
            <a:extLst>
              <a:ext uri="{FF2B5EF4-FFF2-40B4-BE49-F238E27FC236}">
                <a16:creationId xmlns:a16="http://schemas.microsoft.com/office/drawing/2014/main" id="{2335258B-C2E2-5F9B-58AE-E35228495134}"/>
              </a:ext>
            </a:extLst>
          </p:cNvPr>
          <p:cNvSpPr txBox="1"/>
          <p:nvPr/>
        </p:nvSpPr>
        <p:spPr>
          <a:xfrm>
            <a:off x="667861" y="2302379"/>
            <a:ext cx="4381660" cy="2246769"/>
          </a:xfrm>
          <a:prstGeom prst="rect">
            <a:avLst/>
          </a:prstGeom>
          <a:noFill/>
        </p:spPr>
        <p:txBody>
          <a:bodyPr wrap="square">
            <a:spAutoFit/>
          </a:bodyPr>
          <a:lstStyle/>
          <a:p>
            <a:r>
              <a:rPr lang="en-US" sz="2000" dirty="0">
                <a:solidFill>
                  <a:srgbClr val="CFD856"/>
                </a:solidFill>
              </a:rPr>
              <a:t>✅ </a:t>
            </a:r>
            <a:r>
              <a:rPr lang="en-US" sz="2000" i="1" dirty="0">
                <a:solidFill>
                  <a:srgbClr val="CFD856"/>
                </a:solidFill>
              </a:rPr>
              <a:t>“You’re a veteran HR expert in Germany, answering a stressed-out employee with 2 minutes to catch a train.”</a:t>
            </a:r>
          </a:p>
          <a:p>
            <a:r>
              <a:rPr lang="en-US" sz="2000" dirty="0">
                <a:solidFill>
                  <a:srgbClr val="CFD856"/>
                </a:solidFill>
              </a:rPr>
              <a:t>✅ </a:t>
            </a:r>
            <a:r>
              <a:rPr lang="en-US" sz="2000" i="1" dirty="0">
                <a:solidFill>
                  <a:srgbClr val="CFD856"/>
                </a:solidFill>
              </a:rPr>
              <a:t>“You’re a diplomatic but sarcastic policy assistant. Your job: explain GDPR without boring people to death.”</a:t>
            </a:r>
          </a:p>
        </p:txBody>
      </p:sp>
      <p:sp>
        <p:nvSpPr>
          <p:cNvPr id="15" name="TextBox 14">
            <a:extLst>
              <a:ext uri="{FF2B5EF4-FFF2-40B4-BE49-F238E27FC236}">
                <a16:creationId xmlns:a16="http://schemas.microsoft.com/office/drawing/2014/main" id="{7759E1B6-DC2C-4DEA-F528-F81BC816108E}"/>
              </a:ext>
            </a:extLst>
          </p:cNvPr>
          <p:cNvSpPr txBox="1"/>
          <p:nvPr/>
        </p:nvSpPr>
        <p:spPr>
          <a:xfrm>
            <a:off x="667861" y="1770102"/>
            <a:ext cx="4727100" cy="400110"/>
          </a:xfrm>
          <a:prstGeom prst="rect">
            <a:avLst/>
          </a:prstGeom>
          <a:noFill/>
        </p:spPr>
        <p:txBody>
          <a:bodyPr wrap="square">
            <a:spAutoFit/>
          </a:bodyPr>
          <a:lstStyle/>
          <a:p>
            <a:r>
              <a:rPr lang="en-US" sz="2000" dirty="0">
                <a:solidFill>
                  <a:srgbClr val="CFD856"/>
                </a:solidFill>
              </a:rPr>
              <a:t>🎥 Set the context like a movie director</a:t>
            </a:r>
          </a:p>
        </p:txBody>
      </p:sp>
      <p:sp>
        <p:nvSpPr>
          <p:cNvPr id="16" name="TextBox 15">
            <a:extLst>
              <a:ext uri="{FF2B5EF4-FFF2-40B4-BE49-F238E27FC236}">
                <a16:creationId xmlns:a16="http://schemas.microsoft.com/office/drawing/2014/main" id="{F1D7D4D0-D959-F84B-77A5-7CFFD1CEA61B}"/>
              </a:ext>
            </a:extLst>
          </p:cNvPr>
          <p:cNvSpPr txBox="1"/>
          <p:nvPr/>
        </p:nvSpPr>
        <p:spPr>
          <a:xfrm>
            <a:off x="667861" y="2834656"/>
            <a:ext cx="6487479" cy="1323439"/>
          </a:xfrm>
          <a:prstGeom prst="rect">
            <a:avLst/>
          </a:prstGeom>
          <a:noFill/>
        </p:spPr>
        <p:txBody>
          <a:bodyPr wrap="square">
            <a:spAutoFit/>
          </a:bodyPr>
          <a:lstStyle/>
          <a:p>
            <a:r>
              <a:rPr lang="en-US" sz="2000" dirty="0">
                <a:solidFill>
                  <a:srgbClr val="CFD856"/>
                </a:solidFill>
              </a:rPr>
              <a:t>When it really matters, tell the AI it really matters:</a:t>
            </a:r>
            <a:br>
              <a:rPr lang="en-US" sz="2000" dirty="0">
                <a:solidFill>
                  <a:srgbClr val="CFD856"/>
                </a:solidFill>
              </a:rPr>
            </a:br>
            <a:r>
              <a:rPr lang="en-US" sz="2000" dirty="0">
                <a:solidFill>
                  <a:srgbClr val="CFD856"/>
                </a:solidFill>
              </a:rPr>
              <a:t>✅ “This answer will be reviewed by legal. Do not guess.”</a:t>
            </a:r>
            <a:br>
              <a:rPr lang="en-US" sz="2000" dirty="0">
                <a:solidFill>
                  <a:srgbClr val="CFD856"/>
                </a:solidFill>
              </a:rPr>
            </a:br>
            <a:r>
              <a:rPr lang="en-US" sz="2000" dirty="0">
                <a:solidFill>
                  <a:srgbClr val="CFD856"/>
                </a:solidFill>
              </a:rPr>
              <a:t>✅ “This response will be read on live TV.”</a:t>
            </a:r>
            <a:br>
              <a:rPr lang="en-US" sz="2000" dirty="0">
                <a:solidFill>
                  <a:srgbClr val="CFD856"/>
                </a:solidFill>
              </a:rPr>
            </a:br>
            <a:r>
              <a:rPr lang="en-US" sz="2000" dirty="0">
                <a:solidFill>
                  <a:srgbClr val="CFD856"/>
                </a:solidFill>
              </a:rPr>
              <a:t>✅ “If you get this wrong, the spaceship explodes.”</a:t>
            </a:r>
            <a:endParaRPr lang="en-US" sz="2000" i="1" dirty="0">
              <a:solidFill>
                <a:srgbClr val="CFD856"/>
              </a:solidFill>
            </a:endParaRPr>
          </a:p>
        </p:txBody>
      </p:sp>
      <p:sp>
        <p:nvSpPr>
          <p:cNvPr id="17" name="TextBox 16">
            <a:extLst>
              <a:ext uri="{FF2B5EF4-FFF2-40B4-BE49-F238E27FC236}">
                <a16:creationId xmlns:a16="http://schemas.microsoft.com/office/drawing/2014/main" id="{E775304C-6A38-F7AE-9EA2-7AB99986F88A}"/>
              </a:ext>
            </a:extLst>
          </p:cNvPr>
          <p:cNvSpPr txBox="1"/>
          <p:nvPr/>
        </p:nvSpPr>
        <p:spPr>
          <a:xfrm>
            <a:off x="667862" y="2302379"/>
            <a:ext cx="4727100" cy="400110"/>
          </a:xfrm>
          <a:prstGeom prst="rect">
            <a:avLst/>
          </a:prstGeom>
          <a:noFill/>
        </p:spPr>
        <p:txBody>
          <a:bodyPr wrap="square">
            <a:spAutoFit/>
          </a:bodyPr>
          <a:lstStyle/>
          <a:p>
            <a:r>
              <a:rPr lang="en-US" sz="2000" dirty="0">
                <a:solidFill>
                  <a:srgbClr val="CFD856"/>
                </a:solidFill>
              </a:rPr>
              <a:t>🧨Add pressure</a:t>
            </a:r>
          </a:p>
        </p:txBody>
      </p:sp>
      <p:sp>
        <p:nvSpPr>
          <p:cNvPr id="18" name="TextBox 17">
            <a:extLst>
              <a:ext uri="{FF2B5EF4-FFF2-40B4-BE49-F238E27FC236}">
                <a16:creationId xmlns:a16="http://schemas.microsoft.com/office/drawing/2014/main" id="{912BA88C-F502-E2D0-FBB6-CC26FA1361D3}"/>
              </a:ext>
            </a:extLst>
          </p:cNvPr>
          <p:cNvSpPr txBox="1"/>
          <p:nvPr/>
        </p:nvSpPr>
        <p:spPr>
          <a:xfrm>
            <a:off x="623490" y="3344234"/>
            <a:ext cx="4381660" cy="707886"/>
          </a:xfrm>
          <a:prstGeom prst="rect">
            <a:avLst/>
          </a:prstGeom>
          <a:noFill/>
        </p:spPr>
        <p:txBody>
          <a:bodyPr wrap="square">
            <a:spAutoFit/>
          </a:bodyPr>
          <a:lstStyle/>
          <a:p>
            <a:r>
              <a:rPr lang="en-US" sz="2000" dirty="0">
                <a:solidFill>
                  <a:srgbClr val="CFD856"/>
                </a:solidFill>
              </a:rPr>
              <a:t>✅ “Do not hallucinate. Do not make up facts. Only use the data provided.”</a:t>
            </a:r>
            <a:endParaRPr lang="en-US" sz="2000" i="1" dirty="0">
              <a:solidFill>
                <a:srgbClr val="CFD856"/>
              </a:solidFill>
            </a:endParaRPr>
          </a:p>
        </p:txBody>
      </p:sp>
      <p:sp>
        <p:nvSpPr>
          <p:cNvPr id="19" name="TextBox 18">
            <a:extLst>
              <a:ext uri="{FF2B5EF4-FFF2-40B4-BE49-F238E27FC236}">
                <a16:creationId xmlns:a16="http://schemas.microsoft.com/office/drawing/2014/main" id="{DA054069-B1B8-8FD0-07F0-9C5F0FC37112}"/>
              </a:ext>
            </a:extLst>
          </p:cNvPr>
          <p:cNvSpPr txBox="1"/>
          <p:nvPr/>
        </p:nvSpPr>
        <p:spPr>
          <a:xfrm>
            <a:off x="623490" y="2811957"/>
            <a:ext cx="4727100" cy="400110"/>
          </a:xfrm>
          <a:prstGeom prst="rect">
            <a:avLst/>
          </a:prstGeom>
          <a:noFill/>
        </p:spPr>
        <p:txBody>
          <a:bodyPr wrap="square">
            <a:spAutoFit/>
          </a:bodyPr>
          <a:lstStyle/>
          <a:p>
            <a:r>
              <a:rPr lang="en-US" sz="2000" dirty="0">
                <a:solidFill>
                  <a:srgbClr val="CFD856"/>
                </a:solidFill>
              </a:rPr>
              <a:t>⛔Say what not to do</a:t>
            </a:r>
          </a:p>
        </p:txBody>
      </p:sp>
      <p:sp>
        <p:nvSpPr>
          <p:cNvPr id="22" name="TextBox 21">
            <a:extLst>
              <a:ext uri="{FF2B5EF4-FFF2-40B4-BE49-F238E27FC236}">
                <a16:creationId xmlns:a16="http://schemas.microsoft.com/office/drawing/2014/main" id="{463C45B4-3C9A-E5DA-5C6D-DE2A72873B36}"/>
              </a:ext>
            </a:extLst>
          </p:cNvPr>
          <p:cNvSpPr txBox="1"/>
          <p:nvPr/>
        </p:nvSpPr>
        <p:spPr>
          <a:xfrm>
            <a:off x="654998" y="3767043"/>
            <a:ext cx="4381660" cy="1323439"/>
          </a:xfrm>
          <a:prstGeom prst="rect">
            <a:avLst/>
          </a:prstGeom>
          <a:noFill/>
        </p:spPr>
        <p:txBody>
          <a:bodyPr wrap="square">
            <a:spAutoFit/>
          </a:bodyPr>
          <a:lstStyle/>
          <a:p>
            <a:r>
              <a:rPr lang="en-US" sz="2000" dirty="0">
                <a:solidFill>
                  <a:srgbClr val="CFD856"/>
                </a:solidFill>
              </a:rPr>
              <a:t>✅ </a:t>
            </a:r>
            <a:r>
              <a:rPr lang="en-US" sz="2000" i="1" dirty="0">
                <a:solidFill>
                  <a:srgbClr val="CFD856"/>
                </a:solidFill>
              </a:rPr>
              <a:t>“Answer in bullet points.”</a:t>
            </a:r>
            <a:br>
              <a:rPr lang="en-US" sz="2000" i="1" dirty="0">
                <a:solidFill>
                  <a:srgbClr val="CFD856"/>
                </a:solidFill>
              </a:rPr>
            </a:br>
            <a:r>
              <a:rPr lang="en-US" sz="2000" dirty="0">
                <a:solidFill>
                  <a:srgbClr val="CFD856"/>
                </a:solidFill>
              </a:rPr>
              <a:t>✅ </a:t>
            </a:r>
            <a:r>
              <a:rPr lang="en-US" sz="2000" i="1" dirty="0">
                <a:solidFill>
                  <a:srgbClr val="CFD856"/>
                </a:solidFill>
              </a:rPr>
              <a:t>“Give me a 3-step explanation, followed by a one-sentence summary.”</a:t>
            </a:r>
          </a:p>
        </p:txBody>
      </p:sp>
      <p:sp>
        <p:nvSpPr>
          <p:cNvPr id="23" name="TextBox 22">
            <a:extLst>
              <a:ext uri="{FF2B5EF4-FFF2-40B4-BE49-F238E27FC236}">
                <a16:creationId xmlns:a16="http://schemas.microsoft.com/office/drawing/2014/main" id="{DE42AE8D-70B3-593D-F4BA-7A32E1B09048}"/>
              </a:ext>
            </a:extLst>
          </p:cNvPr>
          <p:cNvSpPr txBox="1"/>
          <p:nvPr/>
        </p:nvSpPr>
        <p:spPr>
          <a:xfrm>
            <a:off x="654998" y="3234766"/>
            <a:ext cx="4727100" cy="400110"/>
          </a:xfrm>
          <a:prstGeom prst="rect">
            <a:avLst/>
          </a:prstGeom>
          <a:noFill/>
        </p:spPr>
        <p:txBody>
          <a:bodyPr wrap="square">
            <a:spAutoFit/>
          </a:bodyPr>
          <a:lstStyle/>
          <a:p>
            <a:r>
              <a:rPr lang="en-US" sz="2000" dirty="0">
                <a:solidFill>
                  <a:srgbClr val="CFD856"/>
                </a:solidFill>
              </a:rPr>
              <a:t>📚Give it structure</a:t>
            </a:r>
          </a:p>
        </p:txBody>
      </p:sp>
      <p:sp>
        <p:nvSpPr>
          <p:cNvPr id="24" name="TextBox 23">
            <a:extLst>
              <a:ext uri="{FF2B5EF4-FFF2-40B4-BE49-F238E27FC236}">
                <a16:creationId xmlns:a16="http://schemas.microsoft.com/office/drawing/2014/main" id="{09C9CB05-EEC8-DE7F-C855-8D3380713856}"/>
              </a:ext>
            </a:extLst>
          </p:cNvPr>
          <p:cNvSpPr txBox="1"/>
          <p:nvPr/>
        </p:nvSpPr>
        <p:spPr>
          <a:xfrm>
            <a:off x="654998" y="4189852"/>
            <a:ext cx="4381660" cy="1631216"/>
          </a:xfrm>
          <a:prstGeom prst="rect">
            <a:avLst/>
          </a:prstGeom>
          <a:noFill/>
        </p:spPr>
        <p:txBody>
          <a:bodyPr wrap="square">
            <a:spAutoFit/>
          </a:bodyPr>
          <a:lstStyle/>
          <a:p>
            <a:r>
              <a:rPr lang="en-US" sz="2000" dirty="0">
                <a:solidFill>
                  <a:srgbClr val="CFD856"/>
                </a:solidFill>
              </a:rPr>
              <a:t>✅ </a:t>
            </a:r>
            <a:r>
              <a:rPr lang="en-US" sz="2000" i="1" dirty="0">
                <a:solidFill>
                  <a:srgbClr val="CFD856"/>
                </a:solidFill>
              </a:rPr>
              <a:t>“You are an accessibility expert with 10 years of experience.”</a:t>
            </a:r>
            <a:br>
              <a:rPr lang="en-US" sz="2000" dirty="0">
                <a:solidFill>
                  <a:srgbClr val="CFD856"/>
                </a:solidFill>
              </a:rPr>
            </a:br>
            <a:r>
              <a:rPr lang="en-US" sz="2000" dirty="0">
                <a:solidFill>
                  <a:srgbClr val="CFD856"/>
                </a:solidFill>
              </a:rPr>
              <a:t>✅ </a:t>
            </a:r>
            <a:r>
              <a:rPr lang="en-US" sz="2000" i="1" dirty="0">
                <a:solidFill>
                  <a:srgbClr val="CFD856"/>
                </a:solidFill>
              </a:rPr>
              <a:t>“You are a compliance officer reviewing internal chatbot conversations.”</a:t>
            </a:r>
          </a:p>
        </p:txBody>
      </p:sp>
      <p:sp>
        <p:nvSpPr>
          <p:cNvPr id="25" name="TextBox 24">
            <a:extLst>
              <a:ext uri="{FF2B5EF4-FFF2-40B4-BE49-F238E27FC236}">
                <a16:creationId xmlns:a16="http://schemas.microsoft.com/office/drawing/2014/main" id="{BBF50C44-751B-760A-FA54-42820FE0BEA9}"/>
              </a:ext>
            </a:extLst>
          </p:cNvPr>
          <p:cNvSpPr txBox="1"/>
          <p:nvPr/>
        </p:nvSpPr>
        <p:spPr>
          <a:xfrm>
            <a:off x="654998" y="3657575"/>
            <a:ext cx="4727100" cy="400110"/>
          </a:xfrm>
          <a:prstGeom prst="rect">
            <a:avLst/>
          </a:prstGeom>
          <a:noFill/>
        </p:spPr>
        <p:txBody>
          <a:bodyPr wrap="square">
            <a:spAutoFit/>
          </a:bodyPr>
          <a:lstStyle/>
          <a:p>
            <a:r>
              <a:rPr lang="en-US" sz="2000" dirty="0">
                <a:solidFill>
                  <a:srgbClr val="CFD856"/>
                </a:solidFill>
              </a:rPr>
              <a:t>🪪Assign a role</a:t>
            </a:r>
          </a:p>
        </p:txBody>
      </p:sp>
      <p:sp>
        <p:nvSpPr>
          <p:cNvPr id="28" name="TextBox 27">
            <a:extLst>
              <a:ext uri="{FF2B5EF4-FFF2-40B4-BE49-F238E27FC236}">
                <a16:creationId xmlns:a16="http://schemas.microsoft.com/office/drawing/2014/main" id="{48F17BA1-EE89-DFA9-A008-C803CC701B79}"/>
              </a:ext>
            </a:extLst>
          </p:cNvPr>
          <p:cNvSpPr txBox="1"/>
          <p:nvPr/>
        </p:nvSpPr>
        <p:spPr>
          <a:xfrm>
            <a:off x="667861" y="4645330"/>
            <a:ext cx="4381660" cy="707886"/>
          </a:xfrm>
          <a:prstGeom prst="rect">
            <a:avLst/>
          </a:prstGeom>
          <a:noFill/>
        </p:spPr>
        <p:txBody>
          <a:bodyPr wrap="square">
            <a:spAutoFit/>
          </a:bodyPr>
          <a:lstStyle/>
          <a:p>
            <a:r>
              <a:rPr lang="en-US" sz="2000" dirty="0">
                <a:solidFill>
                  <a:srgbClr val="CFD856"/>
                </a:solidFill>
              </a:rPr>
              <a:t>✅ </a:t>
            </a:r>
            <a:r>
              <a:rPr lang="en-US" sz="2000" i="1" dirty="0">
                <a:solidFill>
                  <a:srgbClr val="CFD856"/>
                </a:solidFill>
              </a:rPr>
              <a:t>“Before answering, ask me 1–2 clarifying questions if needed.”</a:t>
            </a:r>
          </a:p>
        </p:txBody>
      </p:sp>
      <p:sp>
        <p:nvSpPr>
          <p:cNvPr id="29" name="TextBox 28">
            <a:extLst>
              <a:ext uri="{FF2B5EF4-FFF2-40B4-BE49-F238E27FC236}">
                <a16:creationId xmlns:a16="http://schemas.microsoft.com/office/drawing/2014/main" id="{D4006CC5-2C46-1310-4888-C80582E4B8A8}"/>
              </a:ext>
            </a:extLst>
          </p:cNvPr>
          <p:cNvSpPr txBox="1"/>
          <p:nvPr/>
        </p:nvSpPr>
        <p:spPr>
          <a:xfrm>
            <a:off x="667861" y="4113053"/>
            <a:ext cx="4727100" cy="400110"/>
          </a:xfrm>
          <a:prstGeom prst="rect">
            <a:avLst/>
          </a:prstGeom>
          <a:noFill/>
        </p:spPr>
        <p:txBody>
          <a:bodyPr wrap="square">
            <a:spAutoFit/>
          </a:bodyPr>
          <a:lstStyle/>
          <a:p>
            <a:r>
              <a:rPr lang="en-US" sz="2000" dirty="0">
                <a:solidFill>
                  <a:srgbClr val="CFD856"/>
                </a:solidFill>
              </a:rPr>
              <a:t>🧩Let it ask follow-up questions</a:t>
            </a:r>
          </a:p>
        </p:txBody>
      </p:sp>
      <p:sp>
        <p:nvSpPr>
          <p:cNvPr id="30" name="TextBox 29">
            <a:extLst>
              <a:ext uri="{FF2B5EF4-FFF2-40B4-BE49-F238E27FC236}">
                <a16:creationId xmlns:a16="http://schemas.microsoft.com/office/drawing/2014/main" id="{4D705E89-255D-7A1B-1F8D-7B66BD2C7770}"/>
              </a:ext>
            </a:extLst>
          </p:cNvPr>
          <p:cNvSpPr txBox="1"/>
          <p:nvPr/>
        </p:nvSpPr>
        <p:spPr>
          <a:xfrm>
            <a:off x="667861" y="5091173"/>
            <a:ext cx="4381660" cy="1323439"/>
          </a:xfrm>
          <a:prstGeom prst="rect">
            <a:avLst/>
          </a:prstGeom>
          <a:noFill/>
        </p:spPr>
        <p:txBody>
          <a:bodyPr wrap="square">
            <a:spAutoFit/>
          </a:bodyPr>
          <a:lstStyle/>
          <a:p>
            <a:r>
              <a:rPr lang="en-US" sz="2000" dirty="0">
                <a:solidFill>
                  <a:srgbClr val="CFD856"/>
                </a:solidFill>
              </a:rPr>
              <a:t>✅ </a:t>
            </a:r>
            <a:r>
              <a:rPr lang="en-US" sz="2000" i="1" dirty="0">
                <a:solidFill>
                  <a:srgbClr val="CFD856"/>
                </a:solidFill>
              </a:rPr>
              <a:t>“Think out loud before giving me the final answer.”</a:t>
            </a:r>
          </a:p>
          <a:p>
            <a:r>
              <a:rPr lang="en-US" sz="2000" dirty="0">
                <a:solidFill>
                  <a:srgbClr val="CFD856"/>
                </a:solidFill>
              </a:rPr>
              <a:t>✅ </a:t>
            </a:r>
            <a:r>
              <a:rPr lang="en-US" sz="2000" i="1" dirty="0">
                <a:solidFill>
                  <a:srgbClr val="CFD856"/>
                </a:solidFill>
              </a:rPr>
              <a:t>“List your reasoning, then provide the recommendation.”</a:t>
            </a:r>
          </a:p>
        </p:txBody>
      </p:sp>
      <p:sp>
        <p:nvSpPr>
          <p:cNvPr id="31" name="TextBox 30">
            <a:extLst>
              <a:ext uri="{FF2B5EF4-FFF2-40B4-BE49-F238E27FC236}">
                <a16:creationId xmlns:a16="http://schemas.microsoft.com/office/drawing/2014/main" id="{676D0303-2CE9-5809-E692-73AC8CD782FD}"/>
              </a:ext>
            </a:extLst>
          </p:cNvPr>
          <p:cNvSpPr txBox="1"/>
          <p:nvPr/>
        </p:nvSpPr>
        <p:spPr>
          <a:xfrm>
            <a:off x="667861" y="4558896"/>
            <a:ext cx="4727100" cy="400110"/>
          </a:xfrm>
          <a:prstGeom prst="rect">
            <a:avLst/>
          </a:prstGeom>
          <a:noFill/>
        </p:spPr>
        <p:txBody>
          <a:bodyPr wrap="square">
            <a:spAutoFit/>
          </a:bodyPr>
          <a:lstStyle/>
          <a:p>
            <a:r>
              <a:rPr lang="en-US" sz="2000" dirty="0">
                <a:solidFill>
                  <a:srgbClr val="CFD856"/>
                </a:solidFill>
              </a:rPr>
              <a:t>🔂Use “chain of thought” prompting</a:t>
            </a:r>
          </a:p>
        </p:txBody>
      </p:sp>
      <p:sp>
        <p:nvSpPr>
          <p:cNvPr id="32" name="TextBox 31">
            <a:extLst>
              <a:ext uri="{FF2B5EF4-FFF2-40B4-BE49-F238E27FC236}">
                <a16:creationId xmlns:a16="http://schemas.microsoft.com/office/drawing/2014/main" id="{F562ADE6-2304-AA0E-9EAE-21CD5C0D8C84}"/>
              </a:ext>
            </a:extLst>
          </p:cNvPr>
          <p:cNvSpPr txBox="1"/>
          <p:nvPr/>
        </p:nvSpPr>
        <p:spPr>
          <a:xfrm>
            <a:off x="680724" y="5645210"/>
            <a:ext cx="4381660" cy="707886"/>
          </a:xfrm>
          <a:prstGeom prst="rect">
            <a:avLst/>
          </a:prstGeom>
          <a:noFill/>
        </p:spPr>
        <p:txBody>
          <a:bodyPr wrap="square">
            <a:spAutoFit/>
          </a:bodyPr>
          <a:lstStyle/>
          <a:p>
            <a:r>
              <a:rPr lang="en-US" sz="2000" dirty="0">
                <a:solidFill>
                  <a:srgbClr val="CFD856"/>
                </a:solidFill>
              </a:rPr>
              <a:t>✅ </a:t>
            </a:r>
            <a:r>
              <a:rPr lang="en-US" sz="2000" i="1" dirty="0">
                <a:solidFill>
                  <a:srgbClr val="CFD856"/>
                </a:solidFill>
              </a:rPr>
              <a:t>“If you don’t know, say so. Don’t make something up.”</a:t>
            </a:r>
          </a:p>
        </p:txBody>
      </p:sp>
      <p:sp>
        <p:nvSpPr>
          <p:cNvPr id="33" name="TextBox 32">
            <a:extLst>
              <a:ext uri="{FF2B5EF4-FFF2-40B4-BE49-F238E27FC236}">
                <a16:creationId xmlns:a16="http://schemas.microsoft.com/office/drawing/2014/main" id="{8F43C01C-20AA-644B-0536-E82211B4F0D5}"/>
              </a:ext>
            </a:extLst>
          </p:cNvPr>
          <p:cNvSpPr txBox="1"/>
          <p:nvPr/>
        </p:nvSpPr>
        <p:spPr>
          <a:xfrm>
            <a:off x="680724" y="5112933"/>
            <a:ext cx="4727100" cy="400110"/>
          </a:xfrm>
          <a:prstGeom prst="rect">
            <a:avLst/>
          </a:prstGeom>
          <a:noFill/>
        </p:spPr>
        <p:txBody>
          <a:bodyPr wrap="square">
            <a:spAutoFit/>
          </a:bodyPr>
          <a:lstStyle/>
          <a:p>
            <a:r>
              <a:rPr lang="en-US" sz="2000" dirty="0">
                <a:solidFill>
                  <a:srgbClr val="CFD856"/>
                </a:solidFill>
              </a:rPr>
              <a:t>🧯Force humility</a:t>
            </a:r>
          </a:p>
        </p:txBody>
      </p:sp>
    </p:spTree>
    <p:extLst>
      <p:ext uri="{BB962C8B-B14F-4D97-AF65-F5344CB8AC3E}">
        <p14:creationId xmlns:p14="http://schemas.microsoft.com/office/powerpoint/2010/main" val="17013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2" fill="hold" grpId="1" nodeType="withEffect">
                                  <p:stCondLst>
                                    <p:cond delay="0"/>
                                  </p:stCondLst>
                                  <p:childTnLst>
                                    <p:anim calcmode="lin" valueType="num">
                                      <p:cBhvr additive="base">
                                        <p:cTn id="28" dur="500"/>
                                        <p:tgtEl>
                                          <p:spTgt spid="11"/>
                                        </p:tgtEl>
                                        <p:attrNameLst>
                                          <p:attrName>ppt_x</p:attrName>
                                        </p:attrNameLst>
                                      </p:cBhvr>
                                      <p:tavLst>
                                        <p:tav tm="0">
                                          <p:val>
                                            <p:strVal val="ppt_x"/>
                                          </p:val>
                                        </p:tav>
                                        <p:tav tm="100000">
                                          <p:val>
                                            <p:strVal val="1+ppt_w/2"/>
                                          </p:val>
                                        </p:tav>
                                      </p:tavLst>
                                    </p:anim>
                                    <p:anim calcmode="lin" valueType="num">
                                      <p:cBhvr additive="base">
                                        <p:cTn id="29" dur="500"/>
                                        <p:tgtEl>
                                          <p:spTgt spid="11"/>
                                        </p:tgtEl>
                                        <p:attrNameLst>
                                          <p:attrName>ppt_y</p:attrName>
                                        </p:attrNameLst>
                                      </p:cBhvr>
                                      <p:tavLst>
                                        <p:tav tm="0">
                                          <p:val>
                                            <p:strVal val="ppt_y"/>
                                          </p:val>
                                        </p:tav>
                                        <p:tav tm="100000">
                                          <p:val>
                                            <p:strVal val="ppt_y"/>
                                          </p:val>
                                        </p:tav>
                                      </p:tavLst>
                                    </p:anim>
                                    <p:set>
                                      <p:cBhvr>
                                        <p:cTn id="30" dur="1" fill="hold">
                                          <p:stCondLst>
                                            <p:cond delay="499"/>
                                          </p:stCondLst>
                                        </p:cTn>
                                        <p:tgtEl>
                                          <p:spTgt spid="11"/>
                                        </p:tgtEl>
                                        <p:attrNameLst>
                                          <p:attrName>style.visibility</p:attrName>
                                        </p:attrNameLst>
                                      </p:cBhvr>
                                      <p:to>
                                        <p:strVal val="hidden"/>
                                      </p:to>
                                    </p:set>
                                  </p:childTnLst>
                                </p:cTn>
                              </p:par>
                              <p:par>
                                <p:cTn id="31" presetID="2" presetClass="exit" presetSubtype="2" fill="hold" grpId="1"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1+ppt_w/2"/>
                                          </p:val>
                                        </p:tav>
                                      </p:tavLst>
                                    </p:anim>
                                    <p:anim calcmode="lin" valueType="num">
                                      <p:cBhvr additive="base">
                                        <p:cTn id="33" dur="500"/>
                                        <p:tgtEl>
                                          <p:spTgt spid="12"/>
                                        </p:tgtEl>
                                        <p:attrNameLst>
                                          <p:attrName>ppt_y</p:attrName>
                                        </p:attrNameLst>
                                      </p:cBhvr>
                                      <p:tavLst>
                                        <p:tav tm="0">
                                          <p:val>
                                            <p:strVal val="ppt_y"/>
                                          </p:val>
                                        </p:tav>
                                        <p:tav tm="100000">
                                          <p:val>
                                            <p:strVal val="ppt_y"/>
                                          </p:val>
                                        </p:tav>
                                      </p:tavLst>
                                    </p:anim>
                                    <p:set>
                                      <p:cBhvr>
                                        <p:cTn id="34" dur="1" fill="hold">
                                          <p:stCondLst>
                                            <p:cond delay="499"/>
                                          </p:stCondLst>
                                        </p:cTn>
                                        <p:tgtEl>
                                          <p:spTgt spid="12"/>
                                        </p:tgtEl>
                                        <p:attrNameLst>
                                          <p:attrName>style.visibility</p:attrName>
                                        </p:attrNameLst>
                                      </p:cBhvr>
                                      <p:to>
                                        <p:strVal val="hidden"/>
                                      </p:to>
                                    </p:set>
                                  </p:childTnLst>
                                </p:cTn>
                              </p:par>
                              <p:par>
                                <p:cTn id="35" presetID="2" presetClass="exit" presetSubtype="2" fill="hold" grpId="1"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1+ppt_w/2"/>
                                          </p:val>
                                        </p:tav>
                                      </p:tavLst>
                                    </p:anim>
                                    <p:anim calcmode="lin" valueType="num">
                                      <p:cBhvr additive="base">
                                        <p:cTn id="37" dur="500"/>
                                        <p:tgtEl>
                                          <p:spTgt spid="13"/>
                                        </p:tgtEl>
                                        <p:attrNameLst>
                                          <p:attrName>ppt_y</p:attrName>
                                        </p:attrNameLst>
                                      </p:cBhvr>
                                      <p:tavLst>
                                        <p:tav tm="0">
                                          <p:val>
                                            <p:strVal val="ppt_y"/>
                                          </p:val>
                                        </p:tav>
                                        <p:tav tm="100000">
                                          <p:val>
                                            <p:strVal val="ppt_y"/>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2" fill="hold" grpId="1" nodeType="clickEffect">
                                  <p:stCondLst>
                                    <p:cond delay="0"/>
                                  </p:stCondLst>
                                  <p:childTnLst>
                                    <p:anim calcmode="lin" valueType="num">
                                      <p:cBhvr additive="base">
                                        <p:cTn id="52" dur="500"/>
                                        <p:tgtEl>
                                          <p:spTgt spid="14"/>
                                        </p:tgtEl>
                                        <p:attrNameLst>
                                          <p:attrName>ppt_x</p:attrName>
                                        </p:attrNameLst>
                                      </p:cBhvr>
                                      <p:tavLst>
                                        <p:tav tm="0">
                                          <p:val>
                                            <p:strVal val="ppt_x"/>
                                          </p:val>
                                        </p:tav>
                                        <p:tav tm="100000">
                                          <p:val>
                                            <p:strVal val="1+ppt_w/2"/>
                                          </p:val>
                                        </p:tav>
                                      </p:tavLst>
                                    </p:anim>
                                    <p:anim calcmode="lin" valueType="num">
                                      <p:cBhvr additive="base">
                                        <p:cTn id="53" dur="500"/>
                                        <p:tgtEl>
                                          <p:spTgt spid="14"/>
                                        </p:tgtEl>
                                        <p:attrNameLst>
                                          <p:attrName>ppt_y</p:attrName>
                                        </p:attrNameLst>
                                      </p:cBhvr>
                                      <p:tavLst>
                                        <p:tav tm="0">
                                          <p:val>
                                            <p:strVal val="ppt_y"/>
                                          </p:val>
                                        </p:tav>
                                        <p:tav tm="100000">
                                          <p:val>
                                            <p:strVal val="ppt_y"/>
                                          </p:val>
                                        </p:tav>
                                      </p:tavLst>
                                    </p:anim>
                                    <p:set>
                                      <p:cBhvr>
                                        <p:cTn id="54" dur="1" fill="hold">
                                          <p:stCondLst>
                                            <p:cond delay="4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0-#ppt_w/2"/>
                                          </p:val>
                                        </p:tav>
                                        <p:tav tm="100000">
                                          <p:val>
                                            <p:strVal val="#ppt_x"/>
                                          </p:val>
                                        </p:tav>
                                      </p:tavLst>
                                    </p:anim>
                                    <p:anim calcmode="lin" valueType="num">
                                      <p:cBhvr additive="base">
                                        <p:cTn id="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2" fill="hold" grpId="1" nodeType="clickEffect">
                                  <p:stCondLst>
                                    <p:cond delay="0"/>
                                  </p:stCondLst>
                                  <p:childTnLst>
                                    <p:anim calcmode="lin" valueType="num">
                                      <p:cBhvr additive="base">
                                        <p:cTn id="68" dur="500"/>
                                        <p:tgtEl>
                                          <p:spTgt spid="16"/>
                                        </p:tgtEl>
                                        <p:attrNameLst>
                                          <p:attrName>ppt_x</p:attrName>
                                        </p:attrNameLst>
                                      </p:cBhvr>
                                      <p:tavLst>
                                        <p:tav tm="0">
                                          <p:val>
                                            <p:strVal val="ppt_x"/>
                                          </p:val>
                                        </p:tav>
                                        <p:tav tm="100000">
                                          <p:val>
                                            <p:strVal val="1+ppt_w/2"/>
                                          </p:val>
                                        </p:tav>
                                      </p:tavLst>
                                    </p:anim>
                                    <p:anim calcmode="lin" valueType="num">
                                      <p:cBhvr additive="base">
                                        <p:cTn id="69" dur="500"/>
                                        <p:tgtEl>
                                          <p:spTgt spid="16"/>
                                        </p:tgtEl>
                                        <p:attrNameLst>
                                          <p:attrName>ppt_y</p:attrName>
                                        </p:attrNameLst>
                                      </p:cBhvr>
                                      <p:tavLst>
                                        <p:tav tm="0">
                                          <p:val>
                                            <p:strVal val="ppt_y"/>
                                          </p:val>
                                        </p:tav>
                                        <p:tav tm="100000">
                                          <p:val>
                                            <p:strVal val="ppt_y"/>
                                          </p:val>
                                        </p:tav>
                                      </p:tavLst>
                                    </p:anim>
                                    <p:set>
                                      <p:cBhvr>
                                        <p:cTn id="70" dur="1" fill="hold">
                                          <p:stCondLst>
                                            <p:cond delay="499"/>
                                          </p:stCondLst>
                                        </p:cTn>
                                        <p:tgtEl>
                                          <p:spTgt spid="1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0-#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0-#ppt_w/2"/>
                                          </p:val>
                                        </p:tav>
                                        <p:tav tm="100000">
                                          <p:val>
                                            <p:strVal val="#ppt_x"/>
                                          </p:val>
                                        </p:tav>
                                      </p:tavLst>
                                    </p:anim>
                                    <p:anim calcmode="lin" valueType="num">
                                      <p:cBhvr additive="base">
                                        <p:cTn id="8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2" fill="hold" grpId="1" nodeType="clickEffect">
                                  <p:stCondLst>
                                    <p:cond delay="0"/>
                                  </p:stCondLst>
                                  <p:childTnLst>
                                    <p:anim calcmode="lin" valueType="num">
                                      <p:cBhvr additive="base">
                                        <p:cTn id="84" dur="500"/>
                                        <p:tgtEl>
                                          <p:spTgt spid="18"/>
                                        </p:tgtEl>
                                        <p:attrNameLst>
                                          <p:attrName>ppt_x</p:attrName>
                                        </p:attrNameLst>
                                      </p:cBhvr>
                                      <p:tavLst>
                                        <p:tav tm="0">
                                          <p:val>
                                            <p:strVal val="ppt_x"/>
                                          </p:val>
                                        </p:tav>
                                        <p:tav tm="100000">
                                          <p:val>
                                            <p:strVal val="1+ppt_w/2"/>
                                          </p:val>
                                        </p:tav>
                                      </p:tavLst>
                                    </p:anim>
                                    <p:anim calcmode="lin" valueType="num">
                                      <p:cBhvr additive="base">
                                        <p:cTn id="85" dur="500"/>
                                        <p:tgtEl>
                                          <p:spTgt spid="18"/>
                                        </p:tgtEl>
                                        <p:attrNameLst>
                                          <p:attrName>ppt_y</p:attrName>
                                        </p:attrNameLst>
                                      </p:cBhvr>
                                      <p:tavLst>
                                        <p:tav tm="0">
                                          <p:val>
                                            <p:strVal val="ppt_y"/>
                                          </p:val>
                                        </p:tav>
                                        <p:tav tm="100000">
                                          <p:val>
                                            <p:strVal val="ppt_y"/>
                                          </p:val>
                                        </p:tav>
                                      </p:tavLst>
                                    </p:anim>
                                    <p:set>
                                      <p:cBhvr>
                                        <p:cTn id="86" dur="1" fill="hold">
                                          <p:stCondLst>
                                            <p:cond delay="499"/>
                                          </p:stCondLst>
                                        </p:cTn>
                                        <p:tgtEl>
                                          <p:spTgt spid="1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0-#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0-#ppt_w/2"/>
                                          </p:val>
                                        </p:tav>
                                        <p:tav tm="100000">
                                          <p:val>
                                            <p:strVal val="#ppt_x"/>
                                          </p:val>
                                        </p:tav>
                                      </p:tavLst>
                                    </p:anim>
                                    <p:anim calcmode="lin" valueType="num">
                                      <p:cBhvr additive="base">
                                        <p:cTn id="9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2" fill="hold" grpId="1" nodeType="clickEffect">
                                  <p:stCondLst>
                                    <p:cond delay="0"/>
                                  </p:stCondLst>
                                  <p:childTnLst>
                                    <p:anim calcmode="lin" valueType="num">
                                      <p:cBhvr additive="base">
                                        <p:cTn id="100" dur="500"/>
                                        <p:tgtEl>
                                          <p:spTgt spid="22"/>
                                        </p:tgtEl>
                                        <p:attrNameLst>
                                          <p:attrName>ppt_x</p:attrName>
                                        </p:attrNameLst>
                                      </p:cBhvr>
                                      <p:tavLst>
                                        <p:tav tm="0">
                                          <p:val>
                                            <p:strVal val="ppt_x"/>
                                          </p:val>
                                        </p:tav>
                                        <p:tav tm="100000">
                                          <p:val>
                                            <p:strVal val="1+ppt_w/2"/>
                                          </p:val>
                                        </p:tav>
                                      </p:tavLst>
                                    </p:anim>
                                    <p:anim calcmode="lin" valueType="num">
                                      <p:cBhvr additive="base">
                                        <p:cTn id="101" dur="500"/>
                                        <p:tgtEl>
                                          <p:spTgt spid="22"/>
                                        </p:tgtEl>
                                        <p:attrNameLst>
                                          <p:attrName>ppt_y</p:attrName>
                                        </p:attrNameLst>
                                      </p:cBhvr>
                                      <p:tavLst>
                                        <p:tav tm="0">
                                          <p:val>
                                            <p:strVal val="ppt_y"/>
                                          </p:val>
                                        </p:tav>
                                        <p:tav tm="100000">
                                          <p:val>
                                            <p:strVal val="ppt_y"/>
                                          </p:val>
                                        </p:tav>
                                      </p:tavLst>
                                    </p:anim>
                                    <p:set>
                                      <p:cBhvr>
                                        <p:cTn id="102" dur="1" fill="hold">
                                          <p:stCondLst>
                                            <p:cond delay="499"/>
                                          </p:stCondLst>
                                        </p:cTn>
                                        <p:tgtEl>
                                          <p:spTgt spid="2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0-#ppt_w/2"/>
                                          </p:val>
                                        </p:tav>
                                        <p:tav tm="100000">
                                          <p:val>
                                            <p:strVal val="#ppt_x"/>
                                          </p:val>
                                        </p:tav>
                                      </p:tavLst>
                                    </p:anim>
                                    <p:anim calcmode="lin" valueType="num">
                                      <p:cBhvr additive="base">
                                        <p:cTn id="108" dur="500" fill="hold"/>
                                        <p:tgtEl>
                                          <p:spTgt spid="25"/>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additive="base">
                                        <p:cTn id="111" dur="500" fill="hold"/>
                                        <p:tgtEl>
                                          <p:spTgt spid="24"/>
                                        </p:tgtEl>
                                        <p:attrNameLst>
                                          <p:attrName>ppt_x</p:attrName>
                                        </p:attrNameLst>
                                      </p:cBhvr>
                                      <p:tavLst>
                                        <p:tav tm="0">
                                          <p:val>
                                            <p:strVal val="0-#ppt_w/2"/>
                                          </p:val>
                                        </p:tav>
                                        <p:tav tm="100000">
                                          <p:val>
                                            <p:strVal val="#ppt_x"/>
                                          </p:val>
                                        </p:tav>
                                      </p:tavLst>
                                    </p:anim>
                                    <p:anim calcmode="lin" valueType="num">
                                      <p:cBhvr additive="base">
                                        <p:cTn id="1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xit" presetSubtype="2" fill="hold" grpId="1" nodeType="clickEffect">
                                  <p:stCondLst>
                                    <p:cond delay="0"/>
                                  </p:stCondLst>
                                  <p:childTnLst>
                                    <p:anim calcmode="lin" valueType="num">
                                      <p:cBhvr additive="base">
                                        <p:cTn id="116" dur="500"/>
                                        <p:tgtEl>
                                          <p:spTgt spid="24"/>
                                        </p:tgtEl>
                                        <p:attrNameLst>
                                          <p:attrName>ppt_x</p:attrName>
                                        </p:attrNameLst>
                                      </p:cBhvr>
                                      <p:tavLst>
                                        <p:tav tm="0">
                                          <p:val>
                                            <p:strVal val="ppt_x"/>
                                          </p:val>
                                        </p:tav>
                                        <p:tav tm="100000">
                                          <p:val>
                                            <p:strVal val="1+ppt_w/2"/>
                                          </p:val>
                                        </p:tav>
                                      </p:tavLst>
                                    </p:anim>
                                    <p:anim calcmode="lin" valueType="num">
                                      <p:cBhvr additive="base">
                                        <p:cTn id="117" dur="500"/>
                                        <p:tgtEl>
                                          <p:spTgt spid="24"/>
                                        </p:tgtEl>
                                        <p:attrNameLst>
                                          <p:attrName>ppt_y</p:attrName>
                                        </p:attrNameLst>
                                      </p:cBhvr>
                                      <p:tavLst>
                                        <p:tav tm="0">
                                          <p:val>
                                            <p:strVal val="ppt_y"/>
                                          </p:val>
                                        </p:tav>
                                        <p:tav tm="100000">
                                          <p:val>
                                            <p:strVal val="ppt_y"/>
                                          </p:val>
                                        </p:tav>
                                      </p:tavLst>
                                    </p:anim>
                                    <p:set>
                                      <p:cBhvr>
                                        <p:cTn id="118" dur="1" fill="hold">
                                          <p:stCondLst>
                                            <p:cond delay="499"/>
                                          </p:stCondLst>
                                        </p:cTn>
                                        <p:tgtEl>
                                          <p:spTgt spid="2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additive="base">
                                        <p:cTn id="123" dur="500" fill="hold"/>
                                        <p:tgtEl>
                                          <p:spTgt spid="29"/>
                                        </p:tgtEl>
                                        <p:attrNameLst>
                                          <p:attrName>ppt_x</p:attrName>
                                        </p:attrNameLst>
                                      </p:cBhvr>
                                      <p:tavLst>
                                        <p:tav tm="0">
                                          <p:val>
                                            <p:strVal val="0-#ppt_w/2"/>
                                          </p:val>
                                        </p:tav>
                                        <p:tav tm="100000">
                                          <p:val>
                                            <p:strVal val="#ppt_x"/>
                                          </p:val>
                                        </p:tav>
                                      </p:tavLst>
                                    </p:anim>
                                    <p:anim calcmode="lin" valueType="num">
                                      <p:cBhvr additive="base">
                                        <p:cTn id="124" dur="500" fill="hold"/>
                                        <p:tgtEl>
                                          <p:spTgt spid="29"/>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 calcmode="lin" valueType="num">
                                      <p:cBhvr additive="base">
                                        <p:cTn id="127" dur="500" fill="hold"/>
                                        <p:tgtEl>
                                          <p:spTgt spid="28"/>
                                        </p:tgtEl>
                                        <p:attrNameLst>
                                          <p:attrName>ppt_x</p:attrName>
                                        </p:attrNameLst>
                                      </p:cBhvr>
                                      <p:tavLst>
                                        <p:tav tm="0">
                                          <p:val>
                                            <p:strVal val="0-#ppt_w/2"/>
                                          </p:val>
                                        </p:tav>
                                        <p:tav tm="100000">
                                          <p:val>
                                            <p:strVal val="#ppt_x"/>
                                          </p:val>
                                        </p:tav>
                                      </p:tavLst>
                                    </p:anim>
                                    <p:anim calcmode="lin" valueType="num">
                                      <p:cBhvr additive="base">
                                        <p:cTn id="12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xit" presetSubtype="2" fill="hold" grpId="1" nodeType="clickEffect">
                                  <p:stCondLst>
                                    <p:cond delay="0"/>
                                  </p:stCondLst>
                                  <p:childTnLst>
                                    <p:anim calcmode="lin" valueType="num">
                                      <p:cBhvr additive="base">
                                        <p:cTn id="132" dur="500"/>
                                        <p:tgtEl>
                                          <p:spTgt spid="28"/>
                                        </p:tgtEl>
                                        <p:attrNameLst>
                                          <p:attrName>ppt_x</p:attrName>
                                        </p:attrNameLst>
                                      </p:cBhvr>
                                      <p:tavLst>
                                        <p:tav tm="0">
                                          <p:val>
                                            <p:strVal val="ppt_x"/>
                                          </p:val>
                                        </p:tav>
                                        <p:tav tm="100000">
                                          <p:val>
                                            <p:strVal val="1+ppt_w/2"/>
                                          </p:val>
                                        </p:tav>
                                      </p:tavLst>
                                    </p:anim>
                                    <p:anim calcmode="lin" valueType="num">
                                      <p:cBhvr additive="base">
                                        <p:cTn id="133" dur="500"/>
                                        <p:tgtEl>
                                          <p:spTgt spid="28"/>
                                        </p:tgtEl>
                                        <p:attrNameLst>
                                          <p:attrName>ppt_y</p:attrName>
                                        </p:attrNameLst>
                                      </p:cBhvr>
                                      <p:tavLst>
                                        <p:tav tm="0">
                                          <p:val>
                                            <p:strVal val="ppt_y"/>
                                          </p:val>
                                        </p:tav>
                                        <p:tav tm="100000">
                                          <p:val>
                                            <p:strVal val="ppt_y"/>
                                          </p:val>
                                        </p:tav>
                                      </p:tavLst>
                                    </p:anim>
                                    <p:set>
                                      <p:cBhvr>
                                        <p:cTn id="134" dur="1" fill="hold">
                                          <p:stCondLst>
                                            <p:cond delay="499"/>
                                          </p:stCondLst>
                                        </p:cTn>
                                        <p:tgtEl>
                                          <p:spTgt spid="2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 calcmode="lin" valueType="num">
                                      <p:cBhvr additive="base">
                                        <p:cTn id="139" dur="500" fill="hold"/>
                                        <p:tgtEl>
                                          <p:spTgt spid="31"/>
                                        </p:tgtEl>
                                        <p:attrNameLst>
                                          <p:attrName>ppt_x</p:attrName>
                                        </p:attrNameLst>
                                      </p:cBhvr>
                                      <p:tavLst>
                                        <p:tav tm="0">
                                          <p:val>
                                            <p:strVal val="0-#ppt_w/2"/>
                                          </p:val>
                                        </p:tav>
                                        <p:tav tm="100000">
                                          <p:val>
                                            <p:strVal val="#ppt_x"/>
                                          </p:val>
                                        </p:tav>
                                      </p:tavLst>
                                    </p:anim>
                                    <p:anim calcmode="lin" valueType="num">
                                      <p:cBhvr additive="base">
                                        <p:cTn id="140" dur="500" fill="hold"/>
                                        <p:tgtEl>
                                          <p:spTgt spid="31"/>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30"/>
                                        </p:tgtEl>
                                        <p:attrNameLst>
                                          <p:attrName>style.visibility</p:attrName>
                                        </p:attrNameLst>
                                      </p:cBhvr>
                                      <p:to>
                                        <p:strVal val="visible"/>
                                      </p:to>
                                    </p:set>
                                    <p:anim calcmode="lin" valueType="num">
                                      <p:cBhvr additive="base">
                                        <p:cTn id="143" dur="500" fill="hold"/>
                                        <p:tgtEl>
                                          <p:spTgt spid="30"/>
                                        </p:tgtEl>
                                        <p:attrNameLst>
                                          <p:attrName>ppt_x</p:attrName>
                                        </p:attrNameLst>
                                      </p:cBhvr>
                                      <p:tavLst>
                                        <p:tav tm="0">
                                          <p:val>
                                            <p:strVal val="0-#ppt_w/2"/>
                                          </p:val>
                                        </p:tav>
                                        <p:tav tm="100000">
                                          <p:val>
                                            <p:strVal val="#ppt_x"/>
                                          </p:val>
                                        </p:tav>
                                      </p:tavLst>
                                    </p:anim>
                                    <p:anim calcmode="lin" valueType="num">
                                      <p:cBhvr additive="base">
                                        <p:cTn id="1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xit" presetSubtype="2" fill="hold" grpId="1" nodeType="clickEffect">
                                  <p:stCondLst>
                                    <p:cond delay="0"/>
                                  </p:stCondLst>
                                  <p:childTnLst>
                                    <p:anim calcmode="lin" valueType="num">
                                      <p:cBhvr additive="base">
                                        <p:cTn id="148" dur="500"/>
                                        <p:tgtEl>
                                          <p:spTgt spid="30"/>
                                        </p:tgtEl>
                                        <p:attrNameLst>
                                          <p:attrName>ppt_x</p:attrName>
                                        </p:attrNameLst>
                                      </p:cBhvr>
                                      <p:tavLst>
                                        <p:tav tm="0">
                                          <p:val>
                                            <p:strVal val="ppt_x"/>
                                          </p:val>
                                        </p:tav>
                                        <p:tav tm="100000">
                                          <p:val>
                                            <p:strVal val="1+ppt_w/2"/>
                                          </p:val>
                                        </p:tav>
                                      </p:tavLst>
                                    </p:anim>
                                    <p:anim calcmode="lin" valueType="num">
                                      <p:cBhvr additive="base">
                                        <p:cTn id="149" dur="500"/>
                                        <p:tgtEl>
                                          <p:spTgt spid="30"/>
                                        </p:tgtEl>
                                        <p:attrNameLst>
                                          <p:attrName>ppt_y</p:attrName>
                                        </p:attrNameLst>
                                      </p:cBhvr>
                                      <p:tavLst>
                                        <p:tav tm="0">
                                          <p:val>
                                            <p:strVal val="ppt_y"/>
                                          </p:val>
                                        </p:tav>
                                        <p:tav tm="100000">
                                          <p:val>
                                            <p:strVal val="ppt_y"/>
                                          </p:val>
                                        </p:tav>
                                      </p:tavLst>
                                    </p:anim>
                                    <p:set>
                                      <p:cBhvr>
                                        <p:cTn id="150" dur="1" fill="hold">
                                          <p:stCondLst>
                                            <p:cond delay="499"/>
                                          </p:stCondLst>
                                        </p:cTn>
                                        <p:tgtEl>
                                          <p:spTgt spid="3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2" presetClass="entr" presetSubtype="8" fill="hold" grpId="0" nodeType="clickEffect">
                                  <p:stCondLst>
                                    <p:cond delay="0"/>
                                  </p:stCondLst>
                                  <p:childTnLst>
                                    <p:set>
                                      <p:cBhvr>
                                        <p:cTn id="154" dur="1" fill="hold">
                                          <p:stCondLst>
                                            <p:cond delay="0"/>
                                          </p:stCondLst>
                                        </p:cTn>
                                        <p:tgtEl>
                                          <p:spTgt spid="33"/>
                                        </p:tgtEl>
                                        <p:attrNameLst>
                                          <p:attrName>style.visibility</p:attrName>
                                        </p:attrNameLst>
                                      </p:cBhvr>
                                      <p:to>
                                        <p:strVal val="visible"/>
                                      </p:to>
                                    </p:set>
                                    <p:anim calcmode="lin" valueType="num">
                                      <p:cBhvr additive="base">
                                        <p:cTn id="155" dur="500" fill="hold"/>
                                        <p:tgtEl>
                                          <p:spTgt spid="33"/>
                                        </p:tgtEl>
                                        <p:attrNameLst>
                                          <p:attrName>ppt_x</p:attrName>
                                        </p:attrNameLst>
                                      </p:cBhvr>
                                      <p:tavLst>
                                        <p:tav tm="0">
                                          <p:val>
                                            <p:strVal val="0-#ppt_w/2"/>
                                          </p:val>
                                        </p:tav>
                                        <p:tav tm="100000">
                                          <p:val>
                                            <p:strVal val="#ppt_x"/>
                                          </p:val>
                                        </p:tav>
                                      </p:tavLst>
                                    </p:anim>
                                    <p:anim calcmode="lin" valueType="num">
                                      <p:cBhvr additive="base">
                                        <p:cTn id="156" dur="500" fill="hold"/>
                                        <p:tgtEl>
                                          <p:spTgt spid="33"/>
                                        </p:tgtEl>
                                        <p:attrNameLst>
                                          <p:attrName>ppt_y</p:attrName>
                                        </p:attrNameLst>
                                      </p:cBhvr>
                                      <p:tavLst>
                                        <p:tav tm="0">
                                          <p:val>
                                            <p:strVal val="#ppt_y"/>
                                          </p:val>
                                        </p:tav>
                                        <p:tav tm="100000">
                                          <p:val>
                                            <p:strVal val="#ppt_y"/>
                                          </p:val>
                                        </p:tav>
                                      </p:tavLst>
                                    </p:anim>
                                  </p:childTnLst>
                                </p:cTn>
                              </p:par>
                              <p:par>
                                <p:cTn id="157" presetID="2" presetClass="entr" presetSubtype="8" fill="hold" grpId="0" nodeType="withEffect">
                                  <p:stCondLst>
                                    <p:cond delay="0"/>
                                  </p:stCondLst>
                                  <p:childTnLst>
                                    <p:set>
                                      <p:cBhvr>
                                        <p:cTn id="158" dur="1" fill="hold">
                                          <p:stCondLst>
                                            <p:cond delay="0"/>
                                          </p:stCondLst>
                                        </p:cTn>
                                        <p:tgtEl>
                                          <p:spTgt spid="32"/>
                                        </p:tgtEl>
                                        <p:attrNameLst>
                                          <p:attrName>style.visibility</p:attrName>
                                        </p:attrNameLst>
                                      </p:cBhvr>
                                      <p:to>
                                        <p:strVal val="visible"/>
                                      </p:to>
                                    </p:set>
                                    <p:anim calcmode="lin" valueType="num">
                                      <p:cBhvr additive="base">
                                        <p:cTn id="159" dur="500" fill="hold"/>
                                        <p:tgtEl>
                                          <p:spTgt spid="32"/>
                                        </p:tgtEl>
                                        <p:attrNameLst>
                                          <p:attrName>ppt_x</p:attrName>
                                        </p:attrNameLst>
                                      </p:cBhvr>
                                      <p:tavLst>
                                        <p:tav tm="0">
                                          <p:val>
                                            <p:strVal val="0-#ppt_w/2"/>
                                          </p:val>
                                        </p:tav>
                                        <p:tav tm="100000">
                                          <p:val>
                                            <p:strVal val="#ppt_x"/>
                                          </p:val>
                                        </p:tav>
                                      </p:tavLst>
                                    </p:anim>
                                    <p:anim calcmode="lin" valueType="num">
                                      <p:cBhvr additive="base">
                                        <p:cTn id="16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xit" presetSubtype="2" fill="hold" grpId="1" nodeType="clickEffect">
                                  <p:stCondLst>
                                    <p:cond delay="0"/>
                                  </p:stCondLst>
                                  <p:childTnLst>
                                    <p:anim calcmode="lin" valueType="num">
                                      <p:cBhvr additive="base">
                                        <p:cTn id="164" dur="500"/>
                                        <p:tgtEl>
                                          <p:spTgt spid="32"/>
                                        </p:tgtEl>
                                        <p:attrNameLst>
                                          <p:attrName>ppt_x</p:attrName>
                                        </p:attrNameLst>
                                      </p:cBhvr>
                                      <p:tavLst>
                                        <p:tav tm="0">
                                          <p:val>
                                            <p:strVal val="ppt_x"/>
                                          </p:val>
                                        </p:tav>
                                        <p:tav tm="100000">
                                          <p:val>
                                            <p:strVal val="1+ppt_w/2"/>
                                          </p:val>
                                        </p:tav>
                                      </p:tavLst>
                                    </p:anim>
                                    <p:anim calcmode="lin" valueType="num">
                                      <p:cBhvr additive="base">
                                        <p:cTn id="165" dur="500"/>
                                        <p:tgtEl>
                                          <p:spTgt spid="32"/>
                                        </p:tgtEl>
                                        <p:attrNameLst>
                                          <p:attrName>ppt_y</p:attrName>
                                        </p:attrNameLst>
                                      </p:cBhvr>
                                      <p:tavLst>
                                        <p:tav tm="0">
                                          <p:val>
                                            <p:strVal val="ppt_y"/>
                                          </p:val>
                                        </p:tav>
                                        <p:tav tm="100000">
                                          <p:val>
                                            <p:strVal val="ppt_y"/>
                                          </p:val>
                                        </p:tav>
                                      </p:tavLst>
                                    </p:anim>
                                    <p:set>
                                      <p:cBhvr>
                                        <p:cTn id="16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15" grpId="0"/>
      <p:bldP spid="16" grpId="0"/>
      <p:bldP spid="16" grpId="1"/>
      <p:bldP spid="17" grpId="0"/>
      <p:bldP spid="18" grpId="0"/>
      <p:bldP spid="18" grpId="1"/>
      <p:bldP spid="19" grpId="0"/>
      <p:bldP spid="22" grpId="0"/>
      <p:bldP spid="22" grpId="1"/>
      <p:bldP spid="23" grpId="0"/>
      <p:bldP spid="24" grpId="0"/>
      <p:bldP spid="24" grpId="1"/>
      <p:bldP spid="25" grpId="0"/>
      <p:bldP spid="28" grpId="0"/>
      <p:bldP spid="28" grpId="1"/>
      <p:bldP spid="29" grpId="0"/>
      <p:bldP spid="30" grpId="0"/>
      <p:bldP spid="30" grpId="1"/>
      <p:bldP spid="31" grpId="0"/>
      <p:bldP spid="32" grpId="0"/>
      <p:bldP spid="32" grpId="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46A2-CCDC-9489-AE19-09397D40C29F}"/>
              </a:ext>
            </a:extLst>
          </p:cNvPr>
          <p:cNvSpPr>
            <a:spLocks noGrp="1"/>
          </p:cNvSpPr>
          <p:nvPr>
            <p:ph type="title"/>
          </p:nvPr>
        </p:nvSpPr>
        <p:spPr/>
        <p:txBody>
          <a:bodyPr>
            <a:normAutofit/>
          </a:bodyPr>
          <a:lstStyle/>
          <a:p>
            <a:r>
              <a:rPr lang="en-US" sz="4000" dirty="0">
                <a:solidFill>
                  <a:schemeClr val="bg1"/>
                </a:solidFill>
              </a:rPr>
              <a:t>Take it with you</a:t>
            </a:r>
            <a:endParaRPr lang="en-DE" sz="4000" dirty="0">
              <a:solidFill>
                <a:schemeClr val="bg1"/>
              </a:solidFill>
            </a:endParaRPr>
          </a:p>
        </p:txBody>
      </p:sp>
      <p:sp>
        <p:nvSpPr>
          <p:cNvPr id="3" name="Content Placeholder 2">
            <a:extLst>
              <a:ext uri="{FF2B5EF4-FFF2-40B4-BE49-F238E27FC236}">
                <a16:creationId xmlns:a16="http://schemas.microsoft.com/office/drawing/2014/main" id="{F364C7AB-071E-9C05-AB0B-74026CAF921F}"/>
              </a:ext>
            </a:extLst>
          </p:cNvPr>
          <p:cNvSpPr>
            <a:spLocks noGrp="1"/>
          </p:cNvSpPr>
          <p:nvPr>
            <p:ph idx="1"/>
          </p:nvPr>
        </p:nvSpPr>
        <p:spPr>
          <a:xfrm>
            <a:off x="1447800" y="2364105"/>
            <a:ext cx="6873240" cy="785495"/>
          </a:xfrm>
        </p:spPr>
        <p:txBody>
          <a:bodyPr/>
          <a:lstStyle/>
          <a:p>
            <a:pPr marL="0" indent="0">
              <a:buNone/>
            </a:pPr>
            <a:r>
              <a:rPr lang="en-US" b="1" dirty="0">
                <a:solidFill>
                  <a:srgbClr val="CFD856"/>
                </a:solidFill>
                <a:latin typeface="Aptos" panose="020B0004020202020204" pitchFamily="34" charset="0"/>
                <a:ea typeface="+mn-lt"/>
                <a:cs typeface="+mn-lt"/>
              </a:rPr>
              <a:t>The way you build your next Copilot…</a:t>
            </a:r>
            <a:endParaRPr lang="en-DE" dirty="0">
              <a:solidFill>
                <a:srgbClr val="CFD856"/>
              </a:solidFill>
              <a:latin typeface="Aptos" panose="020B0004020202020204" pitchFamily="34" charset="0"/>
            </a:endParaRPr>
          </a:p>
        </p:txBody>
      </p:sp>
      <p:sp>
        <p:nvSpPr>
          <p:cNvPr id="5" name="TextBox 4">
            <a:extLst>
              <a:ext uri="{FF2B5EF4-FFF2-40B4-BE49-F238E27FC236}">
                <a16:creationId xmlns:a16="http://schemas.microsoft.com/office/drawing/2014/main" id="{139FDCDF-0CD6-6FB2-1BDC-BC2BA625B53B}"/>
              </a:ext>
            </a:extLst>
          </p:cNvPr>
          <p:cNvSpPr txBox="1"/>
          <p:nvPr/>
        </p:nvSpPr>
        <p:spPr>
          <a:xfrm>
            <a:off x="3446780" y="3335774"/>
            <a:ext cx="7241540" cy="523220"/>
          </a:xfrm>
          <a:prstGeom prst="rect">
            <a:avLst/>
          </a:prstGeom>
          <a:noFill/>
        </p:spPr>
        <p:txBody>
          <a:bodyPr wrap="square">
            <a:spAutoFit/>
          </a:bodyPr>
          <a:lstStyle/>
          <a:p>
            <a:r>
              <a:rPr lang="en-US" sz="2800" b="1" dirty="0">
                <a:solidFill>
                  <a:srgbClr val="CFD856"/>
                </a:solidFill>
                <a:latin typeface="Aptos" panose="020B0004020202020204" pitchFamily="34" charset="0"/>
                <a:ea typeface="+mn-lt"/>
                <a:cs typeface="+mn-lt"/>
              </a:rPr>
              <a:t>says a lot about the future you believe in.</a:t>
            </a:r>
            <a:endParaRPr lang="en-DE" sz="2800" b="1" dirty="0">
              <a:solidFill>
                <a:srgbClr val="CFD856"/>
              </a:solidFill>
              <a:latin typeface="Aptos" panose="020B0004020202020204" pitchFamily="34" charset="0"/>
              <a:ea typeface="+mn-lt"/>
              <a:cs typeface="+mn-lt"/>
            </a:endParaRPr>
          </a:p>
        </p:txBody>
      </p:sp>
      <p:sp>
        <p:nvSpPr>
          <p:cNvPr id="6" name="TextBox 5">
            <a:extLst>
              <a:ext uri="{FF2B5EF4-FFF2-40B4-BE49-F238E27FC236}">
                <a16:creationId xmlns:a16="http://schemas.microsoft.com/office/drawing/2014/main" id="{BB256766-249A-0EB4-5DDC-02B1E1C8C133}"/>
              </a:ext>
            </a:extLst>
          </p:cNvPr>
          <p:cNvSpPr txBox="1"/>
          <p:nvPr/>
        </p:nvSpPr>
        <p:spPr>
          <a:xfrm>
            <a:off x="2475230" y="5150137"/>
            <a:ext cx="7241540" cy="707886"/>
          </a:xfrm>
          <a:prstGeom prst="rect">
            <a:avLst/>
          </a:prstGeom>
          <a:noFill/>
        </p:spPr>
        <p:txBody>
          <a:bodyPr wrap="square">
            <a:spAutoFit/>
          </a:bodyPr>
          <a:lstStyle/>
          <a:p>
            <a:r>
              <a:rPr lang="en-US" sz="4000" b="1" dirty="0">
                <a:solidFill>
                  <a:srgbClr val="CFD856"/>
                </a:solidFill>
                <a:latin typeface="Aptos" panose="020B0004020202020204" pitchFamily="34" charset="0"/>
                <a:ea typeface="+mn-lt"/>
                <a:cs typeface="+mn-lt"/>
              </a:rPr>
              <a:t>Thank you for your attention </a:t>
            </a:r>
            <a:endParaRPr lang="en-DE" sz="4000" b="1" dirty="0">
              <a:solidFill>
                <a:srgbClr val="CFD856"/>
              </a:solidFill>
              <a:latin typeface="Aptos" panose="020B0004020202020204" pitchFamily="34" charset="0"/>
              <a:ea typeface="+mn-lt"/>
              <a:cs typeface="+mn-lt"/>
            </a:endParaRPr>
          </a:p>
        </p:txBody>
      </p:sp>
    </p:spTree>
    <p:extLst>
      <p:ext uri="{BB962C8B-B14F-4D97-AF65-F5344CB8AC3E}">
        <p14:creationId xmlns:p14="http://schemas.microsoft.com/office/powerpoint/2010/main" val="23800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4999-8AF6-343A-86CD-B668F372F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7B375D-F280-EA53-E000-04FD1E6DAF13}"/>
              </a:ext>
            </a:extLst>
          </p:cNvPr>
          <p:cNvSpPr>
            <a:spLocks noGrp="1"/>
          </p:cNvSpPr>
          <p:nvPr>
            <p:ph type="title"/>
          </p:nvPr>
        </p:nvSpPr>
        <p:spPr/>
        <p:txBody>
          <a:bodyPr>
            <a:normAutofit/>
          </a:bodyPr>
          <a:lstStyle/>
          <a:p>
            <a:r>
              <a:rPr lang="en-US" sz="4000" dirty="0">
                <a:solidFill>
                  <a:schemeClr val="bg1"/>
                </a:solidFill>
              </a:rPr>
              <a:t>Take it with you</a:t>
            </a:r>
            <a:endParaRPr lang="en-DE" sz="4000" dirty="0">
              <a:solidFill>
                <a:schemeClr val="bg1"/>
              </a:solidFill>
            </a:endParaRPr>
          </a:p>
        </p:txBody>
      </p:sp>
      <p:sp>
        <p:nvSpPr>
          <p:cNvPr id="3" name="Content Placeholder 2">
            <a:extLst>
              <a:ext uri="{FF2B5EF4-FFF2-40B4-BE49-F238E27FC236}">
                <a16:creationId xmlns:a16="http://schemas.microsoft.com/office/drawing/2014/main" id="{F52E7CC4-BD00-2F67-E78C-E6FF7C12914D}"/>
              </a:ext>
            </a:extLst>
          </p:cNvPr>
          <p:cNvSpPr>
            <a:spLocks noGrp="1"/>
          </p:cNvSpPr>
          <p:nvPr>
            <p:ph idx="1"/>
          </p:nvPr>
        </p:nvSpPr>
        <p:spPr>
          <a:xfrm rot="21266829">
            <a:off x="510251" y="1831669"/>
            <a:ext cx="6873240" cy="785495"/>
          </a:xfrm>
        </p:spPr>
        <p:txBody>
          <a:bodyPr/>
          <a:lstStyle/>
          <a:p>
            <a:pPr marL="0" indent="0">
              <a:buNone/>
            </a:pPr>
            <a:r>
              <a:rPr lang="en-US" b="1" dirty="0" err="1">
                <a:solidFill>
                  <a:srgbClr val="CFD856"/>
                </a:solidFill>
                <a:latin typeface="Aptos" panose="020B0004020202020204" pitchFamily="34" charset="0"/>
                <a:ea typeface="+mn-lt"/>
                <a:cs typeface="+mn-lt"/>
              </a:rPr>
              <a:t>Yayyy</a:t>
            </a:r>
            <a:r>
              <a:rPr lang="en-US" b="1" dirty="0">
                <a:solidFill>
                  <a:srgbClr val="CFD856"/>
                </a:solidFill>
                <a:latin typeface="Aptos" panose="020B0004020202020204" pitchFamily="34" charset="0"/>
                <a:ea typeface="+mn-lt"/>
                <a:cs typeface="+mn-lt"/>
              </a:rPr>
              <a:t>, free stuff </a:t>
            </a:r>
            <a:r>
              <a:rPr lang="en-GB" b="1" dirty="0">
                <a:solidFill>
                  <a:srgbClr val="CFD856"/>
                </a:solidFill>
                <a:latin typeface="Aptos" panose="020B0004020202020204" pitchFamily="34" charset="0"/>
                <a:ea typeface="+mn-lt"/>
                <a:cs typeface="+mn-lt"/>
              </a:rPr>
              <a:t>😁</a:t>
            </a:r>
            <a:endParaRPr lang="en-DE" dirty="0">
              <a:solidFill>
                <a:srgbClr val="CFD856"/>
              </a:solidFill>
              <a:latin typeface="Aptos" panose="020B0004020202020204" pitchFamily="34" charset="0"/>
            </a:endParaRPr>
          </a:p>
        </p:txBody>
      </p:sp>
      <p:pic>
        <p:nvPicPr>
          <p:cNvPr id="7" name="Picture 6" descr="A qr code with a green and blue text&#10;&#10;AI-generated content may be incorrect.">
            <a:extLst>
              <a:ext uri="{FF2B5EF4-FFF2-40B4-BE49-F238E27FC236}">
                <a16:creationId xmlns:a16="http://schemas.microsoft.com/office/drawing/2014/main" id="{707F39C2-8DB8-3303-6D91-9A9DD7A4D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1890" y="2582737"/>
            <a:ext cx="3910138" cy="3910138"/>
          </a:xfrm>
          <a:prstGeom prst="rect">
            <a:avLst/>
          </a:prstGeom>
        </p:spPr>
      </p:pic>
      <p:pic>
        <p:nvPicPr>
          <p:cNvPr id="9" name="Picture 8">
            <a:extLst>
              <a:ext uri="{FF2B5EF4-FFF2-40B4-BE49-F238E27FC236}">
                <a16:creationId xmlns:a16="http://schemas.microsoft.com/office/drawing/2014/main" id="{C29CBC87-1390-1801-2663-C2AE0F4AA588}"/>
              </a:ext>
            </a:extLst>
          </p:cNvPr>
          <p:cNvPicPr>
            <a:picLocks noChangeAspect="1"/>
          </p:cNvPicPr>
          <p:nvPr/>
        </p:nvPicPr>
        <p:blipFill>
          <a:blip r:embed="rId4"/>
          <a:stretch>
            <a:fillRect/>
          </a:stretch>
        </p:blipFill>
        <p:spPr>
          <a:xfrm rot="292973">
            <a:off x="9008247" y="1689018"/>
            <a:ext cx="2463918" cy="3479965"/>
          </a:xfrm>
          <a:prstGeom prst="rect">
            <a:avLst/>
          </a:prstGeom>
        </p:spPr>
      </p:pic>
      <p:sp>
        <p:nvSpPr>
          <p:cNvPr id="10" name="Content Placeholder 2">
            <a:extLst>
              <a:ext uri="{FF2B5EF4-FFF2-40B4-BE49-F238E27FC236}">
                <a16:creationId xmlns:a16="http://schemas.microsoft.com/office/drawing/2014/main" id="{1B5EB6C4-A501-A930-CF92-C431AC99CF6A}"/>
              </a:ext>
            </a:extLst>
          </p:cNvPr>
          <p:cNvSpPr txBox="1">
            <a:spLocks/>
          </p:cNvSpPr>
          <p:nvPr/>
        </p:nvSpPr>
        <p:spPr>
          <a:xfrm rot="20602076">
            <a:off x="8919298" y="3631066"/>
            <a:ext cx="2759633" cy="785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FF0000"/>
                </a:solidFill>
                <a:latin typeface="CollegiateBlackFLF" panose="02000603040000020004" pitchFamily="2" charset="0"/>
                <a:ea typeface="+mn-lt"/>
                <a:cs typeface="+mn-lt"/>
              </a:rPr>
              <a:t>Free chapter</a:t>
            </a:r>
            <a:endParaRPr lang="en-DE" dirty="0">
              <a:solidFill>
                <a:srgbClr val="FF0000"/>
              </a:solidFill>
              <a:latin typeface="CollegiateBlackFLF" panose="02000603040000020004" pitchFamily="2" charset="0"/>
            </a:endParaRPr>
          </a:p>
        </p:txBody>
      </p:sp>
      <p:grpSp>
        <p:nvGrpSpPr>
          <p:cNvPr id="13" name="Group 12">
            <a:extLst>
              <a:ext uri="{FF2B5EF4-FFF2-40B4-BE49-F238E27FC236}">
                <a16:creationId xmlns:a16="http://schemas.microsoft.com/office/drawing/2014/main" id="{7F655437-A1D0-FAB3-2E12-9A973AC3BD28}"/>
              </a:ext>
            </a:extLst>
          </p:cNvPr>
          <p:cNvGrpSpPr/>
          <p:nvPr/>
        </p:nvGrpSpPr>
        <p:grpSpPr>
          <a:xfrm>
            <a:off x="8241093" y="5526064"/>
            <a:ext cx="1999080" cy="1120320"/>
            <a:chOff x="8241093" y="5526064"/>
            <a:chExt cx="1999080" cy="1120320"/>
          </a:xfrm>
        </p:grpSpPr>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5FEC9A38-0A17-8631-0B5C-B185E0AD5E22}"/>
                    </a:ext>
                  </a:extLst>
                </p14:cNvPr>
                <p14:cNvContentPartPr/>
                <p14:nvPr/>
              </p14:nvContentPartPr>
              <p14:xfrm>
                <a:off x="8461413" y="5526064"/>
                <a:ext cx="1778760" cy="766800"/>
              </p14:xfrm>
            </p:contentPart>
          </mc:Choice>
          <mc:Fallback xmlns="">
            <p:pic>
              <p:nvPicPr>
                <p:cNvPr id="11" name="Ink 10">
                  <a:extLst>
                    <a:ext uri="{FF2B5EF4-FFF2-40B4-BE49-F238E27FC236}">
                      <a16:creationId xmlns:a16="http://schemas.microsoft.com/office/drawing/2014/main" id="{5FEC9A38-0A17-8631-0B5C-B185E0AD5E22}"/>
                    </a:ext>
                  </a:extLst>
                </p:cNvPr>
                <p:cNvPicPr/>
                <p:nvPr/>
              </p:nvPicPr>
              <p:blipFill>
                <a:blip r:embed="rId6"/>
                <a:stretch>
                  <a:fillRect/>
                </a:stretch>
              </p:blipFill>
              <p:spPr>
                <a:xfrm>
                  <a:off x="8443773" y="5508424"/>
                  <a:ext cx="1814400" cy="802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742D70DA-8DA5-EF4A-297C-8CC7583B2ACF}"/>
                    </a:ext>
                  </a:extLst>
                </p14:cNvPr>
                <p14:cNvContentPartPr/>
                <p14:nvPr/>
              </p14:nvContentPartPr>
              <p14:xfrm>
                <a:off x="8241093" y="5776984"/>
                <a:ext cx="534240" cy="869400"/>
              </p14:xfrm>
            </p:contentPart>
          </mc:Choice>
          <mc:Fallback xmlns="">
            <p:pic>
              <p:nvPicPr>
                <p:cNvPr id="12" name="Ink 11">
                  <a:extLst>
                    <a:ext uri="{FF2B5EF4-FFF2-40B4-BE49-F238E27FC236}">
                      <a16:creationId xmlns:a16="http://schemas.microsoft.com/office/drawing/2014/main" id="{742D70DA-8DA5-EF4A-297C-8CC7583B2ACF}"/>
                    </a:ext>
                  </a:extLst>
                </p:cNvPr>
                <p:cNvPicPr/>
                <p:nvPr/>
              </p:nvPicPr>
              <p:blipFill>
                <a:blip r:embed="rId8"/>
                <a:stretch>
                  <a:fillRect/>
                </a:stretch>
              </p:blipFill>
              <p:spPr>
                <a:xfrm>
                  <a:off x="8223453" y="5759344"/>
                  <a:ext cx="569880" cy="905040"/>
                </a:xfrm>
                <a:prstGeom prst="rect">
                  <a:avLst/>
                </a:prstGeom>
              </p:spPr>
            </p:pic>
          </mc:Fallback>
        </mc:AlternateContent>
      </p:grpSp>
    </p:spTree>
    <p:extLst>
      <p:ext uri="{BB962C8B-B14F-4D97-AF65-F5344CB8AC3E}">
        <p14:creationId xmlns:p14="http://schemas.microsoft.com/office/powerpoint/2010/main" val="1408344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2364-152F-2C03-D7F6-48A9143E6631}"/>
              </a:ext>
            </a:extLst>
          </p:cNvPr>
          <p:cNvSpPr>
            <a:spLocks noGrp="1"/>
          </p:cNvSpPr>
          <p:nvPr>
            <p:ph type="title"/>
          </p:nvPr>
        </p:nvSpPr>
        <p:spPr/>
        <p:txBody>
          <a:bodyPr/>
          <a:lstStyle/>
          <a:p>
            <a:r>
              <a:rPr lang="en-GB" dirty="0">
                <a:solidFill>
                  <a:srgbClr val="00B399"/>
                </a:solidFill>
                <a:ea typeface="+mj-lt"/>
                <a:cs typeface="+mj-lt"/>
              </a:rPr>
              <a:t>Q&amp;A &amp; Discussion </a:t>
            </a:r>
            <a:endParaRPr lang="en-DE" dirty="0">
              <a:solidFill>
                <a:srgbClr val="00B399"/>
              </a:solidFill>
            </a:endParaRPr>
          </a:p>
        </p:txBody>
      </p:sp>
      <p:sp>
        <p:nvSpPr>
          <p:cNvPr id="6" name="Content Placeholder 2">
            <a:extLst>
              <a:ext uri="{FF2B5EF4-FFF2-40B4-BE49-F238E27FC236}">
                <a16:creationId xmlns:a16="http://schemas.microsoft.com/office/drawing/2014/main" id="{293B88D3-5C44-20B2-87E7-C29D0946EE21}"/>
              </a:ext>
            </a:extLst>
          </p:cNvPr>
          <p:cNvSpPr>
            <a:spLocks noGrp="1"/>
          </p:cNvSpPr>
          <p:nvPr>
            <p:ph idx="1"/>
          </p:nvPr>
        </p:nvSpPr>
        <p:spPr>
          <a:xfrm>
            <a:off x="975714" y="3088412"/>
            <a:ext cx="5351780" cy="99885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1" i="0" u="none" strike="noStrike" kern="1200" cap="none" spc="0" normalizeH="0" baseline="0" noProof="0" dirty="0">
                <a:ln>
                  <a:noFill/>
                </a:ln>
                <a:solidFill>
                  <a:srgbClr val="CFD856"/>
                </a:solidFill>
                <a:effectLst/>
                <a:uLnTx/>
                <a:uFillTx/>
                <a:latin typeface="Aptos" panose="020B0004020202020204"/>
                <a:ea typeface="+mn-lt"/>
                <a:cs typeface="+mn-lt"/>
              </a:rPr>
              <a:t>If there’s time left, </a:t>
            </a:r>
          </a:p>
          <a:p>
            <a:pPr marL="0" marR="0" lvl="0" indent="0" algn="l" defTabSz="914400" rtl="0" eaLnBrk="1" fontAlgn="auto" latinLnBrk="0" hangingPunct="1">
              <a:lnSpc>
                <a:spcPct val="90000"/>
              </a:lnSpc>
              <a:spcBef>
                <a:spcPts val="1000"/>
              </a:spcBef>
              <a:spcAft>
                <a:spcPts val="0"/>
              </a:spcAft>
              <a:buClrTx/>
              <a:buSzTx/>
              <a:buNone/>
              <a:tabLst/>
              <a:defRPr/>
            </a:pPr>
            <a:r>
              <a:rPr kumimoji="0" lang="en-GB" sz="2800" b="1" i="0" u="none" strike="noStrike" kern="1200" cap="none" spc="0" normalizeH="0" baseline="0" noProof="0" dirty="0">
                <a:ln>
                  <a:noFill/>
                </a:ln>
                <a:solidFill>
                  <a:srgbClr val="CFD856"/>
                </a:solidFill>
                <a:effectLst/>
                <a:uLnTx/>
                <a:uFillTx/>
                <a:latin typeface="Aptos" panose="020B0004020202020204"/>
                <a:ea typeface="+mn-lt"/>
                <a:cs typeface="+mn-lt"/>
              </a:rPr>
              <a:t>we can still talk about things </a:t>
            </a:r>
            <a:r>
              <a:rPr kumimoji="0" lang="en-GB" sz="2800" b="1" i="0" u="none" strike="noStrike" kern="1200" cap="none" spc="0" normalizeH="0" baseline="0" noProof="0" dirty="0">
                <a:ln>
                  <a:noFill/>
                </a:ln>
                <a:solidFill>
                  <a:srgbClr val="CFD856"/>
                </a:solidFill>
                <a:effectLst/>
                <a:uLnTx/>
                <a:uFillTx/>
                <a:latin typeface="Aptos" panose="020B0004020202020204"/>
                <a:ea typeface="+mn-lt"/>
                <a:cs typeface="+mn-lt"/>
                <a:sym typeface="Wingdings" panose="05000000000000000000" pitchFamily="2" charset="2"/>
              </a:rPr>
              <a:t></a:t>
            </a:r>
            <a:endParaRPr lang="en-DE" dirty="0">
              <a:solidFill>
                <a:srgbClr val="CFD856"/>
              </a:solidFill>
            </a:endParaRPr>
          </a:p>
        </p:txBody>
      </p:sp>
      <p:sp>
        <p:nvSpPr>
          <p:cNvPr id="7" name="TextBox 6">
            <a:extLst>
              <a:ext uri="{FF2B5EF4-FFF2-40B4-BE49-F238E27FC236}">
                <a16:creationId xmlns:a16="http://schemas.microsoft.com/office/drawing/2014/main" id="{0BE697C5-44B1-ABA9-7DB9-C95BA9B26681}"/>
              </a:ext>
            </a:extLst>
          </p:cNvPr>
          <p:cNvSpPr txBox="1"/>
          <p:nvPr/>
        </p:nvSpPr>
        <p:spPr>
          <a:xfrm>
            <a:off x="9747591" y="3271703"/>
            <a:ext cx="1700435" cy="261610"/>
          </a:xfrm>
          <a:prstGeom prst="rect">
            <a:avLst/>
          </a:prstGeom>
          <a:noFill/>
        </p:spPr>
        <p:txBody>
          <a:bodyPr wrap="square" rtlCol="0">
            <a:spAutoFit/>
          </a:bodyPr>
          <a:lstStyle/>
          <a:p>
            <a:r>
              <a:rPr lang="en-GB" sz="1100" dirty="0">
                <a:solidFill>
                  <a:srgbClr val="CFD856"/>
                </a:solidFill>
              </a:rPr>
              <a:t>@MichaelRoth42</a:t>
            </a:r>
            <a:endParaRPr lang="en-DE" sz="1100" dirty="0">
              <a:solidFill>
                <a:srgbClr val="CFD856"/>
              </a:solidFill>
            </a:endParaRPr>
          </a:p>
        </p:txBody>
      </p:sp>
      <p:sp>
        <p:nvSpPr>
          <p:cNvPr id="8" name="TextBox 7">
            <a:extLst>
              <a:ext uri="{FF2B5EF4-FFF2-40B4-BE49-F238E27FC236}">
                <a16:creationId xmlns:a16="http://schemas.microsoft.com/office/drawing/2014/main" id="{279FCAAC-CF33-D0FC-809E-9C40EDF1772F}"/>
              </a:ext>
            </a:extLst>
          </p:cNvPr>
          <p:cNvSpPr txBox="1"/>
          <p:nvPr/>
        </p:nvSpPr>
        <p:spPr>
          <a:xfrm>
            <a:off x="9747591" y="2873603"/>
            <a:ext cx="1700434" cy="261610"/>
          </a:xfrm>
          <a:prstGeom prst="rect">
            <a:avLst/>
          </a:prstGeom>
          <a:noFill/>
        </p:spPr>
        <p:txBody>
          <a:bodyPr wrap="square" rtlCol="0">
            <a:spAutoFit/>
          </a:bodyPr>
          <a:lstStyle/>
          <a:p>
            <a:r>
              <a:rPr lang="en-GB" sz="1100" dirty="0">
                <a:solidFill>
                  <a:srgbClr val="CFD856"/>
                </a:solidFill>
              </a:rPr>
              <a:t>/michaelroth42/</a:t>
            </a:r>
            <a:endParaRPr lang="en-DE" sz="1100" dirty="0">
              <a:solidFill>
                <a:srgbClr val="CFD856"/>
              </a:solidFill>
            </a:endParaRPr>
          </a:p>
        </p:txBody>
      </p:sp>
      <p:sp>
        <p:nvSpPr>
          <p:cNvPr id="9" name="TextBox 8">
            <a:extLst>
              <a:ext uri="{FF2B5EF4-FFF2-40B4-BE49-F238E27FC236}">
                <a16:creationId xmlns:a16="http://schemas.microsoft.com/office/drawing/2014/main" id="{4250C99B-216E-08A0-DA36-6DF64007D599}"/>
              </a:ext>
            </a:extLst>
          </p:cNvPr>
          <p:cNvSpPr txBox="1"/>
          <p:nvPr/>
        </p:nvSpPr>
        <p:spPr>
          <a:xfrm>
            <a:off x="9747591" y="1770872"/>
            <a:ext cx="1882452" cy="261610"/>
          </a:xfrm>
          <a:prstGeom prst="rect">
            <a:avLst/>
          </a:prstGeom>
          <a:noFill/>
        </p:spPr>
        <p:txBody>
          <a:bodyPr wrap="square" rtlCol="0">
            <a:spAutoFit/>
          </a:bodyPr>
          <a:lstStyle/>
          <a:p>
            <a:r>
              <a:rPr lang="en-GB" sz="1100" dirty="0">
                <a:solidFill>
                  <a:srgbClr val="CFD856"/>
                </a:solidFill>
              </a:rPr>
              <a:t>www.MichaelRoth42.com</a:t>
            </a:r>
            <a:endParaRPr lang="en-DE" sz="1100" dirty="0">
              <a:solidFill>
                <a:srgbClr val="CFD856"/>
              </a:solidFill>
            </a:endParaRPr>
          </a:p>
        </p:txBody>
      </p:sp>
      <p:sp>
        <p:nvSpPr>
          <p:cNvPr id="10" name="TextBox 9">
            <a:extLst>
              <a:ext uri="{FF2B5EF4-FFF2-40B4-BE49-F238E27FC236}">
                <a16:creationId xmlns:a16="http://schemas.microsoft.com/office/drawing/2014/main" id="{6BC484AB-9624-6E21-67A5-615A15E28C7E}"/>
              </a:ext>
            </a:extLst>
          </p:cNvPr>
          <p:cNvSpPr txBox="1"/>
          <p:nvPr/>
        </p:nvSpPr>
        <p:spPr>
          <a:xfrm>
            <a:off x="9747591" y="2483790"/>
            <a:ext cx="2340913" cy="261610"/>
          </a:xfrm>
          <a:prstGeom prst="rect">
            <a:avLst/>
          </a:prstGeom>
          <a:noFill/>
        </p:spPr>
        <p:txBody>
          <a:bodyPr wrap="square" rtlCol="0">
            <a:spAutoFit/>
          </a:bodyPr>
          <a:lstStyle/>
          <a:p>
            <a:r>
              <a:rPr lang="en-GB" sz="1100" dirty="0">
                <a:solidFill>
                  <a:srgbClr val="CFD856"/>
                </a:solidFill>
              </a:rPr>
              <a:t>Michael.Roth@Gezeitenbrand.de</a:t>
            </a:r>
            <a:endParaRPr lang="en-DE" sz="1100" dirty="0">
              <a:solidFill>
                <a:srgbClr val="CFD856"/>
              </a:solidFill>
            </a:endParaRPr>
          </a:p>
        </p:txBody>
      </p:sp>
      <p:sp>
        <p:nvSpPr>
          <p:cNvPr id="11" name="TextBox 10">
            <a:extLst>
              <a:ext uri="{FF2B5EF4-FFF2-40B4-BE49-F238E27FC236}">
                <a16:creationId xmlns:a16="http://schemas.microsoft.com/office/drawing/2014/main" id="{894B320D-43ED-94B0-2B9A-EC61D5EBE391}"/>
              </a:ext>
            </a:extLst>
          </p:cNvPr>
          <p:cNvSpPr txBox="1"/>
          <p:nvPr/>
        </p:nvSpPr>
        <p:spPr>
          <a:xfrm>
            <a:off x="9747591" y="3646319"/>
            <a:ext cx="1882452" cy="261610"/>
          </a:xfrm>
          <a:prstGeom prst="rect">
            <a:avLst/>
          </a:prstGeom>
          <a:noFill/>
        </p:spPr>
        <p:txBody>
          <a:bodyPr wrap="square" rtlCol="0">
            <a:spAutoFit/>
          </a:bodyPr>
          <a:lstStyle/>
          <a:p>
            <a:r>
              <a:rPr lang="en-GB" sz="1100" dirty="0">
                <a:solidFill>
                  <a:srgbClr val="CFD856"/>
                </a:solidFill>
              </a:rPr>
              <a:t>github.com/MichaelRoth42</a:t>
            </a:r>
          </a:p>
        </p:txBody>
      </p:sp>
      <p:pic>
        <p:nvPicPr>
          <p:cNvPr id="12" name="Graphic 11">
            <a:extLst>
              <a:ext uri="{FF2B5EF4-FFF2-40B4-BE49-F238E27FC236}">
                <a16:creationId xmlns:a16="http://schemas.microsoft.com/office/drawing/2014/main" id="{126545FF-236B-4628-9863-B44535885E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93870" y="2532653"/>
            <a:ext cx="266700" cy="200025"/>
          </a:xfrm>
          <a:prstGeom prst="rect">
            <a:avLst/>
          </a:prstGeom>
        </p:spPr>
      </p:pic>
      <p:pic>
        <p:nvPicPr>
          <p:cNvPr id="13" name="Graphic 12">
            <a:extLst>
              <a:ext uri="{FF2B5EF4-FFF2-40B4-BE49-F238E27FC236}">
                <a16:creationId xmlns:a16="http://schemas.microsoft.com/office/drawing/2014/main" id="{4C41BF56-BEF6-86F8-0A22-ABE6F2206F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93870" y="2873603"/>
            <a:ext cx="266700" cy="257175"/>
          </a:xfrm>
          <a:prstGeom prst="rect">
            <a:avLst/>
          </a:prstGeom>
        </p:spPr>
      </p:pic>
      <p:pic>
        <p:nvPicPr>
          <p:cNvPr id="14" name="Graphic 13">
            <a:extLst>
              <a:ext uri="{FF2B5EF4-FFF2-40B4-BE49-F238E27FC236}">
                <a16:creationId xmlns:a16="http://schemas.microsoft.com/office/drawing/2014/main" id="{7D3F8A07-18A4-9301-1360-7EB6D6CAA7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3870" y="3271703"/>
            <a:ext cx="266700" cy="238125"/>
          </a:xfrm>
          <a:prstGeom prst="rect">
            <a:avLst/>
          </a:prstGeom>
        </p:spPr>
      </p:pic>
      <p:pic>
        <p:nvPicPr>
          <p:cNvPr id="15" name="Graphic 14">
            <a:extLst>
              <a:ext uri="{FF2B5EF4-FFF2-40B4-BE49-F238E27FC236}">
                <a16:creationId xmlns:a16="http://schemas.microsoft.com/office/drawing/2014/main" id="{46D264C8-DED6-B49F-1640-5F2D65F593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93870" y="3650754"/>
            <a:ext cx="266700" cy="257175"/>
          </a:xfrm>
          <a:prstGeom prst="rect">
            <a:avLst/>
          </a:prstGeom>
        </p:spPr>
      </p:pic>
      <p:pic>
        <p:nvPicPr>
          <p:cNvPr id="16" name="Graphic 15">
            <a:extLst>
              <a:ext uri="{FF2B5EF4-FFF2-40B4-BE49-F238E27FC236}">
                <a16:creationId xmlns:a16="http://schemas.microsoft.com/office/drawing/2014/main" id="{5BD96AEF-DE61-2337-F33A-A6E9BC8DC1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08158" y="2153603"/>
            <a:ext cx="238125" cy="238125"/>
          </a:xfrm>
          <a:prstGeom prst="rect">
            <a:avLst/>
          </a:prstGeom>
        </p:spPr>
      </p:pic>
      <p:pic>
        <p:nvPicPr>
          <p:cNvPr id="17" name="Graphic 16">
            <a:extLst>
              <a:ext uri="{FF2B5EF4-FFF2-40B4-BE49-F238E27FC236}">
                <a16:creationId xmlns:a16="http://schemas.microsoft.com/office/drawing/2014/main" id="{9E240801-1827-54A8-0F8D-57681BA373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89108" y="1775018"/>
            <a:ext cx="257175" cy="247650"/>
          </a:xfrm>
          <a:prstGeom prst="rect">
            <a:avLst/>
          </a:prstGeom>
        </p:spPr>
      </p:pic>
      <p:sp>
        <p:nvSpPr>
          <p:cNvPr id="18" name="TextBox 17">
            <a:extLst>
              <a:ext uri="{FF2B5EF4-FFF2-40B4-BE49-F238E27FC236}">
                <a16:creationId xmlns:a16="http://schemas.microsoft.com/office/drawing/2014/main" id="{EC251CED-B46F-48B9-C554-6DD8B7744619}"/>
              </a:ext>
            </a:extLst>
          </p:cNvPr>
          <p:cNvSpPr txBox="1"/>
          <p:nvPr/>
        </p:nvSpPr>
        <p:spPr>
          <a:xfrm>
            <a:off x="9747591" y="2130118"/>
            <a:ext cx="1882452" cy="261610"/>
          </a:xfrm>
          <a:prstGeom prst="rect">
            <a:avLst/>
          </a:prstGeom>
          <a:noFill/>
        </p:spPr>
        <p:txBody>
          <a:bodyPr wrap="square" rtlCol="0">
            <a:spAutoFit/>
          </a:bodyPr>
          <a:lstStyle/>
          <a:p>
            <a:r>
              <a:rPr lang="en-GB" sz="1100" dirty="0">
                <a:solidFill>
                  <a:srgbClr val="CFD856"/>
                </a:solidFill>
              </a:rPr>
              <a:t>www.control42.com</a:t>
            </a:r>
            <a:endParaRPr lang="en-DE" sz="1100" dirty="0">
              <a:solidFill>
                <a:srgbClr val="CFD856"/>
              </a:solidFill>
            </a:endParaRPr>
          </a:p>
        </p:txBody>
      </p:sp>
      <p:pic>
        <p:nvPicPr>
          <p:cNvPr id="19" name="Picture 18" descr="A pixel art of a person with a computer&#10;&#10;Description automatically generated">
            <a:extLst>
              <a:ext uri="{FF2B5EF4-FFF2-40B4-BE49-F238E27FC236}">
                <a16:creationId xmlns:a16="http://schemas.microsoft.com/office/drawing/2014/main" id="{CB4FAB5E-ECF4-C381-3A29-674DCAC23C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75713" y="4597196"/>
            <a:ext cx="1654330" cy="1761243"/>
          </a:xfrm>
          <a:prstGeom prst="rect">
            <a:avLst/>
          </a:prstGeom>
        </p:spPr>
      </p:pic>
      <p:sp>
        <p:nvSpPr>
          <p:cNvPr id="20" name="TextBox 19">
            <a:extLst>
              <a:ext uri="{FF2B5EF4-FFF2-40B4-BE49-F238E27FC236}">
                <a16:creationId xmlns:a16="http://schemas.microsoft.com/office/drawing/2014/main" id="{65DB1625-072B-CF36-204A-DB5F308C7FF0}"/>
              </a:ext>
            </a:extLst>
          </p:cNvPr>
          <p:cNvSpPr txBox="1"/>
          <p:nvPr/>
        </p:nvSpPr>
        <p:spPr>
          <a:xfrm>
            <a:off x="8408906" y="6035273"/>
            <a:ext cx="3133613" cy="646331"/>
          </a:xfrm>
          <a:prstGeom prst="rect">
            <a:avLst/>
          </a:prstGeom>
          <a:noFill/>
        </p:spPr>
        <p:txBody>
          <a:bodyPr wrap="square" rtlCol="0">
            <a:spAutoFit/>
          </a:bodyPr>
          <a:lstStyle/>
          <a:p>
            <a:r>
              <a:rPr lang="de-DE" b="1" dirty="0">
                <a:solidFill>
                  <a:srgbClr val="00B399"/>
                </a:solidFill>
              </a:rPr>
              <a:t>Michael Roth</a:t>
            </a:r>
            <a:br>
              <a:rPr lang="de-DE" dirty="0">
                <a:solidFill>
                  <a:srgbClr val="CFD856"/>
                </a:solidFill>
              </a:rPr>
            </a:br>
            <a:r>
              <a:rPr lang="de-DE" dirty="0">
                <a:solidFill>
                  <a:srgbClr val="CFD856"/>
                </a:solidFill>
              </a:rPr>
              <a:t>Manager Experience Tech</a:t>
            </a:r>
          </a:p>
        </p:txBody>
      </p:sp>
      <p:sp>
        <p:nvSpPr>
          <p:cNvPr id="21" name="TextBox 20">
            <a:extLst>
              <a:ext uri="{FF2B5EF4-FFF2-40B4-BE49-F238E27FC236}">
                <a16:creationId xmlns:a16="http://schemas.microsoft.com/office/drawing/2014/main" id="{8FEF7521-94B0-B817-431A-89D68B53F1C1}"/>
              </a:ext>
            </a:extLst>
          </p:cNvPr>
          <p:cNvSpPr txBox="1"/>
          <p:nvPr/>
        </p:nvSpPr>
        <p:spPr>
          <a:xfrm rot="21400696">
            <a:off x="4289773" y="5575466"/>
            <a:ext cx="3133613" cy="369332"/>
          </a:xfrm>
          <a:prstGeom prst="rect">
            <a:avLst/>
          </a:prstGeom>
          <a:noFill/>
        </p:spPr>
        <p:txBody>
          <a:bodyPr wrap="square" rtlCol="0">
            <a:spAutoFit/>
          </a:bodyPr>
          <a:lstStyle/>
          <a:p>
            <a:r>
              <a:rPr lang="de-DE" dirty="0">
                <a:solidFill>
                  <a:srgbClr val="CFD856"/>
                </a:solidFill>
              </a:rPr>
              <a:t>…</a:t>
            </a:r>
            <a:r>
              <a:rPr lang="de-DE" dirty="0" err="1">
                <a:solidFill>
                  <a:srgbClr val="CFD856"/>
                </a:solidFill>
              </a:rPr>
              <a:t>or</a:t>
            </a:r>
            <a:r>
              <a:rPr lang="de-DE" dirty="0">
                <a:solidFill>
                  <a:srgbClr val="CFD856"/>
                </a:solidFill>
              </a:rPr>
              <a:t> find </a:t>
            </a:r>
            <a:r>
              <a:rPr lang="de-DE" dirty="0" err="1">
                <a:solidFill>
                  <a:srgbClr val="CFD856"/>
                </a:solidFill>
              </a:rPr>
              <a:t>me</a:t>
            </a:r>
            <a:r>
              <a:rPr lang="de-DE" dirty="0">
                <a:solidFill>
                  <a:srgbClr val="CFD856"/>
                </a:solidFill>
              </a:rPr>
              <a:t> online</a:t>
            </a:r>
          </a:p>
        </p:txBody>
      </p:sp>
      <p:grpSp>
        <p:nvGrpSpPr>
          <p:cNvPr id="22" name="Group 21">
            <a:extLst>
              <a:ext uri="{FF2B5EF4-FFF2-40B4-BE49-F238E27FC236}">
                <a16:creationId xmlns:a16="http://schemas.microsoft.com/office/drawing/2014/main" id="{82F56AAA-34BD-1DEC-B431-9D17F32327A6}"/>
              </a:ext>
            </a:extLst>
          </p:cNvPr>
          <p:cNvGrpSpPr/>
          <p:nvPr/>
        </p:nvGrpSpPr>
        <p:grpSpPr>
          <a:xfrm rot="13857807" flipH="1">
            <a:off x="7497182" y="4001853"/>
            <a:ext cx="846000" cy="2805943"/>
            <a:chOff x="4073720" y="1970760"/>
            <a:chExt cx="846000" cy="2001240"/>
          </a:xfrm>
        </p:grpSpPr>
        <mc:AlternateContent xmlns:mc="http://schemas.openxmlformats.org/markup-compatibility/2006" xmlns:p14="http://schemas.microsoft.com/office/powerpoint/2010/main">
          <mc:Choice Requires="p14">
            <p:contentPart p14:bwMode="auto" r:id="rId15">
              <p14:nvContentPartPr>
                <p14:cNvPr id="23" name="Ink 22">
                  <a:extLst>
                    <a:ext uri="{FF2B5EF4-FFF2-40B4-BE49-F238E27FC236}">
                      <a16:creationId xmlns:a16="http://schemas.microsoft.com/office/drawing/2014/main" id="{2176A730-1EED-06E2-ED21-98D1419B690D}"/>
                    </a:ext>
                  </a:extLst>
                </p14:cNvPr>
                <p14:cNvContentPartPr/>
                <p14:nvPr/>
              </p14:nvContentPartPr>
              <p14:xfrm>
                <a:off x="4073720" y="1970760"/>
                <a:ext cx="661320" cy="1706400"/>
              </p14:xfrm>
            </p:contentPart>
          </mc:Choice>
          <mc:Fallback xmlns="">
            <p:pic>
              <p:nvPicPr>
                <p:cNvPr id="28" name="Ink 27">
                  <a:extLst>
                    <a:ext uri="{FF2B5EF4-FFF2-40B4-BE49-F238E27FC236}">
                      <a16:creationId xmlns:a16="http://schemas.microsoft.com/office/drawing/2014/main" id="{93BADD5A-E1E8-A9A3-DD6A-377B1475F525}"/>
                    </a:ext>
                  </a:extLst>
                </p:cNvPr>
                <p:cNvPicPr/>
                <p:nvPr/>
              </p:nvPicPr>
              <p:blipFill>
                <a:blip r:embed="rId16"/>
                <a:stretch>
                  <a:fillRect/>
                </a:stretch>
              </p:blipFill>
              <p:spPr>
                <a:xfrm>
                  <a:off x="4056080" y="1958179"/>
                  <a:ext cx="696960" cy="173181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13D6582A-C7E4-0771-620C-8F83464A4AF1}"/>
                    </a:ext>
                  </a:extLst>
                </p14:cNvPr>
                <p14:cNvContentPartPr/>
                <p14:nvPr/>
              </p14:nvContentPartPr>
              <p14:xfrm>
                <a:off x="4368560" y="3697680"/>
                <a:ext cx="551160" cy="274320"/>
              </p14:xfrm>
            </p:contentPart>
          </mc:Choice>
          <mc:Fallback xmlns="">
            <p:pic>
              <p:nvPicPr>
                <p:cNvPr id="29" name="Ink 28">
                  <a:extLst>
                    <a:ext uri="{FF2B5EF4-FFF2-40B4-BE49-F238E27FC236}">
                      <a16:creationId xmlns:a16="http://schemas.microsoft.com/office/drawing/2014/main" id="{CEC37032-D989-22D8-CB35-8CB8FA736DD7}"/>
                    </a:ext>
                  </a:extLst>
                </p:cNvPr>
                <p:cNvPicPr/>
                <p:nvPr/>
              </p:nvPicPr>
              <p:blipFill>
                <a:blip r:embed="rId18"/>
                <a:stretch>
                  <a:fillRect/>
                </a:stretch>
              </p:blipFill>
              <p:spPr>
                <a:xfrm>
                  <a:off x="4350560" y="3684837"/>
                  <a:ext cx="586800" cy="299749"/>
                </a:xfrm>
                <a:prstGeom prst="rect">
                  <a:avLst/>
                </a:prstGeom>
              </p:spPr>
            </p:pic>
          </mc:Fallback>
        </mc:AlternateContent>
      </p:grpSp>
    </p:spTree>
    <p:extLst>
      <p:ext uri="{BB962C8B-B14F-4D97-AF65-F5344CB8AC3E}">
        <p14:creationId xmlns:p14="http://schemas.microsoft.com/office/powerpoint/2010/main" val="284286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drawProgress</p:attrName>
                                        </p:attrNameLst>
                                      </p:cBhvr>
                                      <p:tavLst>
                                        <p:tav tm="0">
                                          <p:val>
                                            <p:fltVal val="0"/>
                                          </p:val>
                                        </p:tav>
                                        <p:tav tm="100000">
                                          <p:val>
                                            <p:fltVal val="1"/>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1+#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1+#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1+#ppt_w/2"/>
                                          </p:val>
                                        </p:tav>
                                        <p:tav tm="100000">
                                          <p:val>
                                            <p:strVal val="#ppt_x"/>
                                          </p:val>
                                        </p:tav>
                                      </p:tavLst>
                                    </p:anim>
                                    <p:anim calcmode="lin" valueType="num">
                                      <p:cBhvr additive="base">
                                        <p:cTn id="62" dur="500" fill="hold"/>
                                        <p:tgtEl>
                                          <p:spTgt spid="18"/>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1+#ppt_w/2"/>
                                          </p:val>
                                        </p:tav>
                                        <p:tav tm="100000">
                                          <p:val>
                                            <p:strVal val="#ppt_x"/>
                                          </p:val>
                                        </p:tav>
                                      </p:tavLst>
                                    </p:anim>
                                    <p:anim calcmode="lin" valueType="num">
                                      <p:cBhvr additive="base">
                                        <p:cTn id="7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8"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3AB85-6CCC-4610-AB53-3F696730C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6C96A-917A-99C3-1BCC-DE0D18152A93}"/>
              </a:ext>
            </a:extLst>
          </p:cNvPr>
          <p:cNvSpPr>
            <a:spLocks noGrp="1"/>
          </p:cNvSpPr>
          <p:nvPr>
            <p:ph type="title"/>
          </p:nvPr>
        </p:nvSpPr>
        <p:spPr/>
        <p:txBody>
          <a:bodyPr/>
          <a:lstStyle/>
          <a:p>
            <a:r>
              <a:rPr lang="en-US" dirty="0">
                <a:solidFill>
                  <a:schemeClr val="bg1"/>
                </a:solidFill>
              </a:rPr>
              <a:t>Welcome &amp; Agenda</a:t>
            </a:r>
            <a:endParaRPr lang="en-DE" dirty="0">
              <a:solidFill>
                <a:schemeClr val="bg1"/>
              </a:solidFill>
            </a:endParaRPr>
          </a:p>
        </p:txBody>
      </p:sp>
      <p:cxnSp>
        <p:nvCxnSpPr>
          <p:cNvPr id="5" name="Straight Connector 4">
            <a:extLst>
              <a:ext uri="{FF2B5EF4-FFF2-40B4-BE49-F238E27FC236}">
                <a16:creationId xmlns:a16="http://schemas.microsoft.com/office/drawing/2014/main" id="{03E02A3E-FE65-3528-EB99-4DE912F84FEA}"/>
              </a:ext>
            </a:extLst>
          </p:cNvPr>
          <p:cNvCxnSpPr/>
          <p:nvPr/>
        </p:nvCxnSpPr>
        <p:spPr>
          <a:xfrm>
            <a:off x="1005840" y="1432560"/>
            <a:ext cx="1118616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2EEB6CC4-D630-28EB-646F-833D56FE6F57}"/>
              </a:ext>
            </a:extLst>
          </p:cNvPr>
          <p:cNvSpPr txBox="1">
            <a:spLocks/>
          </p:cNvSpPr>
          <p:nvPr/>
        </p:nvSpPr>
        <p:spPr>
          <a:xfrm>
            <a:off x="770468" y="2114448"/>
            <a:ext cx="8325406" cy="374625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buFont typeface="+mj-lt"/>
              <a:buAutoNum type="arabicPeriod"/>
              <a:defRPr/>
            </a:pPr>
            <a:r>
              <a:rPr lang="en-US" dirty="0">
                <a:solidFill>
                  <a:srgbClr val="CFD856"/>
                </a:solidFill>
                <a:latin typeface="Devanagari Sangam MN" panose="02000000000000000000"/>
                <a:cs typeface="+mn-cs"/>
              </a:rPr>
              <a:t>The Myth &amp; The Mess</a:t>
            </a:r>
          </a:p>
          <a:p>
            <a:pPr marL="514350" indent="-514350">
              <a:buFont typeface="+mj-lt"/>
              <a:buAutoNum type="arabicPeriod"/>
              <a:defRPr/>
            </a:pPr>
            <a:r>
              <a:rPr lang="en-US" dirty="0">
                <a:solidFill>
                  <a:srgbClr val="00B399"/>
                </a:solidFill>
                <a:latin typeface="Devanagari Sangam MN" panose="02000000000000000000"/>
                <a:cs typeface="+mn-cs"/>
              </a:rPr>
              <a:t>A Better Vision</a:t>
            </a:r>
          </a:p>
          <a:p>
            <a:pPr marL="514350" indent="-514350">
              <a:buFont typeface="+mj-lt"/>
              <a:buAutoNum type="arabicPeriod"/>
              <a:defRPr/>
            </a:pPr>
            <a:r>
              <a:rPr lang="en-US" dirty="0">
                <a:solidFill>
                  <a:srgbClr val="CFD856"/>
                </a:solidFill>
                <a:latin typeface="Devanagari Sangam MN" panose="02000000000000000000"/>
                <a:cs typeface="+mn-cs"/>
              </a:rPr>
              <a:t>Doing It Right with Copilot Studio</a:t>
            </a:r>
          </a:p>
          <a:p>
            <a:pPr marL="514350" indent="-514350">
              <a:buFont typeface="+mj-lt"/>
              <a:buAutoNum type="arabicPeriod"/>
              <a:defRPr/>
            </a:pPr>
            <a:r>
              <a:rPr lang="en-US" dirty="0">
                <a:solidFill>
                  <a:srgbClr val="00B399"/>
                </a:solidFill>
                <a:latin typeface="Devanagari Sangam MN" panose="02000000000000000000"/>
                <a:cs typeface="+mn-cs"/>
              </a:rPr>
              <a:t>Talk to Me Like a Prompt Engineer</a:t>
            </a:r>
          </a:p>
          <a:p>
            <a:pPr marL="514350" indent="-514350">
              <a:buFont typeface="+mj-lt"/>
              <a:buAutoNum type="arabicPeriod"/>
              <a:defRPr/>
            </a:pPr>
            <a:r>
              <a:rPr lang="en-US" dirty="0">
                <a:solidFill>
                  <a:srgbClr val="CFD856"/>
                </a:solidFill>
                <a:latin typeface="Devanagari Sangam MN" panose="02000000000000000000"/>
                <a:cs typeface="+mn-cs"/>
              </a:rPr>
              <a:t>Take It with You</a:t>
            </a:r>
          </a:p>
          <a:p>
            <a:pPr marL="514350" indent="-514350">
              <a:buFont typeface="+mj-lt"/>
              <a:buAutoNum type="arabicPeriod"/>
              <a:defRPr/>
            </a:pPr>
            <a:r>
              <a:rPr lang="en-US" dirty="0">
                <a:solidFill>
                  <a:srgbClr val="00B399"/>
                </a:solidFill>
                <a:latin typeface="Devanagari Sangam MN" panose="02000000000000000000"/>
                <a:cs typeface="+mn-cs"/>
              </a:rPr>
              <a:t>The End and/or Let’s Talk About It</a:t>
            </a:r>
          </a:p>
        </p:txBody>
      </p:sp>
    </p:spTree>
    <p:extLst>
      <p:ext uri="{BB962C8B-B14F-4D97-AF65-F5344CB8AC3E}">
        <p14:creationId xmlns:p14="http://schemas.microsoft.com/office/powerpoint/2010/main" val="287582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B562-CA5E-1949-9CD1-32A0EC672C48}"/>
              </a:ext>
            </a:extLst>
          </p:cNvPr>
          <p:cNvSpPr>
            <a:spLocks noGrp="1"/>
          </p:cNvSpPr>
          <p:nvPr>
            <p:ph type="title"/>
          </p:nvPr>
        </p:nvSpPr>
        <p:spPr/>
        <p:txBody>
          <a:bodyPr/>
          <a:lstStyle/>
          <a:p>
            <a:r>
              <a:rPr lang="en-US" dirty="0">
                <a:solidFill>
                  <a:schemeClr val="bg1"/>
                </a:solidFill>
              </a:rPr>
              <a:t>The Myth &amp; The Mess</a:t>
            </a:r>
          </a:p>
        </p:txBody>
      </p:sp>
      <p:sp>
        <p:nvSpPr>
          <p:cNvPr id="5" name="TextBox 4">
            <a:extLst>
              <a:ext uri="{FF2B5EF4-FFF2-40B4-BE49-F238E27FC236}">
                <a16:creationId xmlns:a16="http://schemas.microsoft.com/office/drawing/2014/main" id="{47D85FC9-04CE-846D-6A2D-FE0C399F998F}"/>
              </a:ext>
            </a:extLst>
          </p:cNvPr>
          <p:cNvSpPr txBox="1"/>
          <p:nvPr/>
        </p:nvSpPr>
        <p:spPr>
          <a:xfrm>
            <a:off x="2990647" y="2921168"/>
            <a:ext cx="6210705" cy="1015663"/>
          </a:xfrm>
          <a:prstGeom prst="rect">
            <a:avLst/>
          </a:prstGeom>
          <a:noFill/>
        </p:spPr>
        <p:txBody>
          <a:bodyPr wrap="square">
            <a:spAutoFit/>
          </a:bodyPr>
          <a:lstStyle/>
          <a:p>
            <a:pPr algn="ctr"/>
            <a:r>
              <a:rPr lang="de-DE" sz="6000" b="1" dirty="0">
                <a:solidFill>
                  <a:srgbClr val="CFD856"/>
                </a:solidFill>
              </a:rPr>
              <a:t>"AI </a:t>
            </a:r>
            <a:r>
              <a:rPr lang="de-DE" sz="6000" b="1" dirty="0" err="1">
                <a:solidFill>
                  <a:srgbClr val="CFD856"/>
                </a:solidFill>
              </a:rPr>
              <a:t>is</a:t>
            </a:r>
            <a:r>
              <a:rPr lang="de-DE" sz="6000" b="1" dirty="0">
                <a:solidFill>
                  <a:srgbClr val="CFD856"/>
                </a:solidFill>
              </a:rPr>
              <a:t> </a:t>
            </a:r>
            <a:r>
              <a:rPr lang="de-DE" sz="6000" b="1" dirty="0" err="1">
                <a:solidFill>
                  <a:srgbClr val="CFD856"/>
                </a:solidFill>
              </a:rPr>
              <a:t>the</a:t>
            </a:r>
            <a:r>
              <a:rPr lang="de-DE" sz="6000" b="1" dirty="0">
                <a:solidFill>
                  <a:srgbClr val="CFD856"/>
                </a:solidFill>
              </a:rPr>
              <a:t> Future!"</a:t>
            </a:r>
            <a:endParaRPr lang="en-DE" sz="6000" b="1" dirty="0">
              <a:solidFill>
                <a:srgbClr val="CFD856"/>
              </a:solidFill>
            </a:endParaRPr>
          </a:p>
        </p:txBody>
      </p:sp>
    </p:spTree>
    <p:extLst>
      <p:ext uri="{BB962C8B-B14F-4D97-AF65-F5344CB8AC3E}">
        <p14:creationId xmlns:p14="http://schemas.microsoft.com/office/powerpoint/2010/main" val="32483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993C9-1B5A-5A5D-2A41-AF34A97C3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6A530-F8E3-F153-BE6A-AE3DFE6E20E5}"/>
              </a:ext>
            </a:extLst>
          </p:cNvPr>
          <p:cNvSpPr>
            <a:spLocks noGrp="1"/>
          </p:cNvSpPr>
          <p:nvPr>
            <p:ph type="title"/>
          </p:nvPr>
        </p:nvSpPr>
        <p:spPr/>
        <p:txBody>
          <a:bodyPr/>
          <a:lstStyle/>
          <a:p>
            <a:r>
              <a:rPr lang="en-US" dirty="0">
                <a:solidFill>
                  <a:schemeClr val="bg1"/>
                </a:solidFill>
              </a:rPr>
              <a:t>The Myth &amp; The Mess</a:t>
            </a:r>
          </a:p>
        </p:txBody>
      </p:sp>
      <p:pic>
        <p:nvPicPr>
          <p:cNvPr id="3" name="Picture 2">
            <a:extLst>
              <a:ext uri="{FF2B5EF4-FFF2-40B4-BE49-F238E27FC236}">
                <a16:creationId xmlns:a16="http://schemas.microsoft.com/office/drawing/2014/main" id="{92CDB154-CDE0-5C38-6D49-DDBC725425C0}"/>
              </a:ext>
            </a:extLst>
          </p:cNvPr>
          <p:cNvPicPr>
            <a:picLocks noChangeAspect="1"/>
          </p:cNvPicPr>
          <p:nvPr/>
        </p:nvPicPr>
        <p:blipFill>
          <a:blip r:embed="rId3"/>
          <a:stretch>
            <a:fillRect/>
          </a:stretch>
        </p:blipFill>
        <p:spPr>
          <a:xfrm>
            <a:off x="1137533" y="2135859"/>
            <a:ext cx="9373908" cy="3219899"/>
          </a:xfrm>
          <a:prstGeom prst="rect">
            <a:avLst/>
          </a:prstGeom>
        </p:spPr>
      </p:pic>
      <p:pic>
        <p:nvPicPr>
          <p:cNvPr id="4" name="Picture 3">
            <a:extLst>
              <a:ext uri="{FF2B5EF4-FFF2-40B4-BE49-F238E27FC236}">
                <a16:creationId xmlns:a16="http://schemas.microsoft.com/office/drawing/2014/main" id="{BF90903D-3B86-F88F-DE99-1CB16CA433D6}"/>
              </a:ext>
            </a:extLst>
          </p:cNvPr>
          <p:cNvPicPr>
            <a:picLocks noChangeAspect="1"/>
          </p:cNvPicPr>
          <p:nvPr/>
        </p:nvPicPr>
        <p:blipFill>
          <a:blip r:embed="rId4"/>
          <a:stretch>
            <a:fillRect/>
          </a:stretch>
        </p:blipFill>
        <p:spPr>
          <a:xfrm>
            <a:off x="2173791" y="1816726"/>
            <a:ext cx="7440063" cy="3858163"/>
          </a:xfrm>
          <a:prstGeom prst="rect">
            <a:avLst/>
          </a:prstGeom>
        </p:spPr>
      </p:pic>
      <p:pic>
        <p:nvPicPr>
          <p:cNvPr id="6" name="Picture 5">
            <a:extLst>
              <a:ext uri="{FF2B5EF4-FFF2-40B4-BE49-F238E27FC236}">
                <a16:creationId xmlns:a16="http://schemas.microsoft.com/office/drawing/2014/main" id="{58AD34E4-11C2-0D98-4FDC-EF8091010ECC}"/>
              </a:ext>
            </a:extLst>
          </p:cNvPr>
          <p:cNvPicPr>
            <a:picLocks noChangeAspect="1"/>
          </p:cNvPicPr>
          <p:nvPr/>
        </p:nvPicPr>
        <p:blipFill>
          <a:blip r:embed="rId5"/>
          <a:stretch>
            <a:fillRect/>
          </a:stretch>
        </p:blipFill>
        <p:spPr>
          <a:xfrm>
            <a:off x="1137533" y="2021541"/>
            <a:ext cx="9202434" cy="3448531"/>
          </a:xfrm>
          <a:prstGeom prst="rect">
            <a:avLst/>
          </a:prstGeom>
        </p:spPr>
      </p:pic>
      <p:pic>
        <p:nvPicPr>
          <p:cNvPr id="7" name="Picture 6">
            <a:extLst>
              <a:ext uri="{FF2B5EF4-FFF2-40B4-BE49-F238E27FC236}">
                <a16:creationId xmlns:a16="http://schemas.microsoft.com/office/drawing/2014/main" id="{F4424E30-5B05-7CB2-A9FA-6F3AF14658DE}"/>
              </a:ext>
            </a:extLst>
          </p:cNvPr>
          <p:cNvPicPr>
            <a:picLocks noChangeAspect="1"/>
          </p:cNvPicPr>
          <p:nvPr/>
        </p:nvPicPr>
        <p:blipFill>
          <a:blip r:embed="rId3"/>
          <a:stretch>
            <a:fillRect/>
          </a:stretch>
        </p:blipFill>
        <p:spPr>
          <a:xfrm>
            <a:off x="1409046" y="2135856"/>
            <a:ext cx="9373908" cy="3219899"/>
          </a:xfrm>
          <a:prstGeom prst="rect">
            <a:avLst/>
          </a:prstGeom>
        </p:spPr>
      </p:pic>
      <p:pic>
        <p:nvPicPr>
          <p:cNvPr id="8" name="Picture 7">
            <a:extLst>
              <a:ext uri="{FF2B5EF4-FFF2-40B4-BE49-F238E27FC236}">
                <a16:creationId xmlns:a16="http://schemas.microsoft.com/office/drawing/2014/main" id="{3311654E-A1C4-0975-1F28-8B3A1B615E9E}"/>
              </a:ext>
            </a:extLst>
          </p:cNvPr>
          <p:cNvPicPr>
            <a:picLocks noChangeAspect="1"/>
          </p:cNvPicPr>
          <p:nvPr/>
        </p:nvPicPr>
        <p:blipFill>
          <a:blip r:embed="rId6"/>
          <a:stretch>
            <a:fillRect/>
          </a:stretch>
        </p:blipFill>
        <p:spPr>
          <a:xfrm>
            <a:off x="2021369" y="1895503"/>
            <a:ext cx="7744906" cy="3534268"/>
          </a:xfrm>
          <a:prstGeom prst="rect">
            <a:avLst/>
          </a:prstGeom>
        </p:spPr>
      </p:pic>
    </p:spTree>
    <p:extLst>
      <p:ext uri="{BB962C8B-B14F-4D97-AF65-F5344CB8AC3E}">
        <p14:creationId xmlns:p14="http://schemas.microsoft.com/office/powerpoint/2010/main" val="380006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0-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0-ppt_w/2"/>
                                          </p:val>
                                        </p:tav>
                                      </p:tavLst>
                                    </p:anim>
                                    <p:anim calcmode="lin" valueType="num">
                                      <p:cBhvr additive="base">
                                        <p:cTn id="25" dur="500"/>
                                        <p:tgtEl>
                                          <p:spTgt spid="6"/>
                                        </p:tgtEl>
                                        <p:attrNameLst>
                                          <p:attrName>ppt_y</p:attrName>
                                        </p:attrNameLst>
                                      </p:cBhvr>
                                      <p:tavLst>
                                        <p:tav tm="0">
                                          <p:val>
                                            <p:strVal val="ppt_y"/>
                                          </p:val>
                                        </p:tav>
                                        <p:tav tm="100000">
                                          <p:val>
                                            <p:strVal val="ppt_y"/>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0-ppt_w/2"/>
                                          </p:val>
                                        </p:tav>
                                      </p:tavLst>
                                    </p:anim>
                                    <p:anim calcmode="lin" valueType="num">
                                      <p:cBhvr additive="base">
                                        <p:cTn id="37" dur="500"/>
                                        <p:tgtEl>
                                          <p:spTgt spid="3"/>
                                        </p:tgtEl>
                                        <p:attrNameLst>
                                          <p:attrName>ppt_y</p:attrName>
                                        </p:attrNameLst>
                                      </p:cBhvr>
                                      <p:tavLst>
                                        <p:tav tm="0">
                                          <p:val>
                                            <p:strVal val="ppt_y"/>
                                          </p:val>
                                        </p:tav>
                                        <p:tav tm="100000">
                                          <p:val>
                                            <p:strVal val="ppt_y"/>
                                          </p:val>
                                        </p:tav>
                                      </p:tavLst>
                                    </p:anim>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8" fill="hold" nodeType="clickEffect">
                                  <p:stCondLst>
                                    <p:cond delay="0"/>
                                  </p:stCondLst>
                                  <p:childTnLst>
                                    <p:anim calcmode="lin" valueType="num">
                                      <p:cBhvr additive="base">
                                        <p:cTn id="48" dur="500"/>
                                        <p:tgtEl>
                                          <p:spTgt spid="7"/>
                                        </p:tgtEl>
                                        <p:attrNameLst>
                                          <p:attrName>ppt_x</p:attrName>
                                        </p:attrNameLst>
                                      </p:cBhvr>
                                      <p:tavLst>
                                        <p:tav tm="0">
                                          <p:val>
                                            <p:strVal val="ppt_x"/>
                                          </p:val>
                                        </p:tav>
                                        <p:tav tm="100000">
                                          <p:val>
                                            <p:strVal val="0-ppt_w/2"/>
                                          </p:val>
                                        </p:tav>
                                      </p:tavLst>
                                    </p:anim>
                                    <p:anim calcmode="lin" valueType="num">
                                      <p:cBhvr additive="base">
                                        <p:cTn id="49" dur="500"/>
                                        <p:tgtEl>
                                          <p:spTgt spid="7"/>
                                        </p:tgtEl>
                                        <p:attrNameLst>
                                          <p:attrName>ppt_y</p:attrName>
                                        </p:attrNameLst>
                                      </p:cBhvr>
                                      <p:tavLst>
                                        <p:tav tm="0">
                                          <p:val>
                                            <p:strVal val="ppt_y"/>
                                          </p:val>
                                        </p:tav>
                                        <p:tav tm="100000">
                                          <p:val>
                                            <p:strVal val="ppt_y"/>
                                          </p:val>
                                        </p:tav>
                                      </p:tavLst>
                                    </p:anim>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1+#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0-ppt_w/2"/>
                                          </p:val>
                                        </p:tav>
                                      </p:tavLst>
                                    </p:anim>
                                    <p:anim calcmode="lin" valueType="num">
                                      <p:cBhvr additive="base">
                                        <p:cTn id="61" dur="500"/>
                                        <p:tgtEl>
                                          <p:spTgt spid="8"/>
                                        </p:tgtEl>
                                        <p:attrNameLst>
                                          <p:attrName>ppt_y</p:attrName>
                                        </p:attrNameLst>
                                      </p:cBhvr>
                                      <p:tavLst>
                                        <p:tav tm="0">
                                          <p:val>
                                            <p:strVal val="ppt_y"/>
                                          </p:val>
                                        </p:tav>
                                        <p:tav tm="100000">
                                          <p:val>
                                            <p:strVal val="ppt_y"/>
                                          </p:val>
                                        </p:tav>
                                      </p:tavLst>
                                    </p:anim>
                                    <p:set>
                                      <p:cBhvr>
                                        <p:cTn id="6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BDA4-BB72-ED0D-56F0-4D03A1A868FF}"/>
              </a:ext>
            </a:extLst>
          </p:cNvPr>
          <p:cNvSpPr>
            <a:spLocks noGrp="1"/>
          </p:cNvSpPr>
          <p:nvPr>
            <p:ph type="title"/>
          </p:nvPr>
        </p:nvSpPr>
        <p:spPr/>
        <p:txBody>
          <a:bodyPr/>
          <a:lstStyle/>
          <a:p>
            <a:r>
              <a:rPr lang="en-US" dirty="0">
                <a:solidFill>
                  <a:srgbClr val="00B399"/>
                </a:solidFill>
              </a:rPr>
              <a:t>The AI Mess We're Already In</a:t>
            </a:r>
            <a:endParaRPr lang="en-DE" dirty="0">
              <a:solidFill>
                <a:srgbClr val="00B399"/>
              </a:solidFill>
            </a:endParaRPr>
          </a:p>
        </p:txBody>
      </p:sp>
      <p:sp>
        <p:nvSpPr>
          <p:cNvPr id="3" name="Content Placeholder 2">
            <a:extLst>
              <a:ext uri="{FF2B5EF4-FFF2-40B4-BE49-F238E27FC236}">
                <a16:creationId xmlns:a16="http://schemas.microsoft.com/office/drawing/2014/main" id="{15CF81C5-4296-FB14-6924-A520E77E5DD1}"/>
              </a:ext>
            </a:extLst>
          </p:cNvPr>
          <p:cNvSpPr>
            <a:spLocks noGrp="1"/>
          </p:cNvSpPr>
          <p:nvPr>
            <p:ph idx="1"/>
          </p:nvPr>
        </p:nvSpPr>
        <p:spPr>
          <a:xfrm>
            <a:off x="753358" y="3151188"/>
            <a:ext cx="10515600" cy="1238086"/>
          </a:xfrm>
        </p:spPr>
        <p:txBody>
          <a:bodyPr/>
          <a:lstStyle/>
          <a:p>
            <a:pPr marL="0" indent="0" algn="ctr">
              <a:buNone/>
            </a:pPr>
            <a:r>
              <a:rPr lang="en-US" dirty="0">
                <a:solidFill>
                  <a:srgbClr val="CFD856"/>
                </a:solidFill>
              </a:rPr>
              <a:t>We’re Using AI for Everything… and Nothing</a:t>
            </a:r>
          </a:p>
        </p:txBody>
      </p:sp>
    </p:spTree>
    <p:extLst>
      <p:ext uri="{BB962C8B-B14F-4D97-AF65-F5344CB8AC3E}">
        <p14:creationId xmlns:p14="http://schemas.microsoft.com/office/powerpoint/2010/main" val="358355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06AF-2D3D-6246-7A3F-59BA928CE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AC29B2-0DAC-2B4C-888D-F3D168ECFAFE}"/>
              </a:ext>
            </a:extLst>
          </p:cNvPr>
          <p:cNvSpPr>
            <a:spLocks noGrp="1"/>
          </p:cNvSpPr>
          <p:nvPr>
            <p:ph type="title"/>
          </p:nvPr>
        </p:nvSpPr>
        <p:spPr/>
        <p:txBody>
          <a:bodyPr/>
          <a:lstStyle/>
          <a:p>
            <a:r>
              <a:rPr lang="en-US" dirty="0">
                <a:solidFill>
                  <a:srgbClr val="00B399"/>
                </a:solidFill>
              </a:rPr>
              <a:t>The AI Mess We're Already In</a:t>
            </a:r>
            <a:endParaRPr lang="en-DE" dirty="0">
              <a:solidFill>
                <a:srgbClr val="00B399"/>
              </a:solidFill>
            </a:endParaRPr>
          </a:p>
        </p:txBody>
      </p:sp>
      <p:pic>
        <p:nvPicPr>
          <p:cNvPr id="3074" name="Picture 2" descr="HAPIfork: The smart fork that monitors your eating habits">
            <a:extLst>
              <a:ext uri="{FF2B5EF4-FFF2-40B4-BE49-F238E27FC236}">
                <a16:creationId xmlns:a16="http://schemas.microsoft.com/office/drawing/2014/main" id="{FBA74981-53B9-1A04-42E9-6AA47FD25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841" y="3234179"/>
            <a:ext cx="2652860" cy="2652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0ABB02-2467-706C-8CBC-3B240658C5D9}"/>
              </a:ext>
            </a:extLst>
          </p:cNvPr>
          <p:cNvSpPr txBox="1"/>
          <p:nvPr/>
        </p:nvSpPr>
        <p:spPr>
          <a:xfrm>
            <a:off x="2308782" y="2278595"/>
            <a:ext cx="7193437" cy="523220"/>
          </a:xfrm>
          <a:prstGeom prst="rect">
            <a:avLst/>
          </a:prstGeom>
          <a:noFill/>
        </p:spPr>
        <p:txBody>
          <a:bodyPr wrap="square">
            <a:spAutoFit/>
          </a:bodyPr>
          <a:lstStyle/>
          <a:p>
            <a:r>
              <a:rPr lang="en-US" sz="2800" dirty="0">
                <a:solidFill>
                  <a:srgbClr val="CFD856"/>
                </a:solidFill>
              </a:rPr>
              <a:t>“AI-powered fork tells you how fast you eat”</a:t>
            </a:r>
          </a:p>
        </p:txBody>
      </p:sp>
      <p:sp>
        <p:nvSpPr>
          <p:cNvPr id="8" name="TextBox 7">
            <a:extLst>
              <a:ext uri="{FF2B5EF4-FFF2-40B4-BE49-F238E27FC236}">
                <a16:creationId xmlns:a16="http://schemas.microsoft.com/office/drawing/2014/main" id="{E244D8A2-B907-6C24-DCCB-2C061E32FC68}"/>
              </a:ext>
            </a:extLst>
          </p:cNvPr>
          <p:cNvSpPr txBox="1"/>
          <p:nvPr/>
        </p:nvSpPr>
        <p:spPr>
          <a:xfrm>
            <a:off x="1488651" y="1914386"/>
            <a:ext cx="8833700" cy="1384995"/>
          </a:xfrm>
          <a:prstGeom prst="rect">
            <a:avLst/>
          </a:prstGeom>
          <a:noFill/>
        </p:spPr>
        <p:txBody>
          <a:bodyPr wrap="square">
            <a:spAutoFit/>
          </a:bodyPr>
          <a:lstStyle/>
          <a:p>
            <a:pPr algn="ctr"/>
            <a:r>
              <a:rPr lang="en-US" sz="2800" dirty="0">
                <a:solidFill>
                  <a:srgbClr val="CFD856"/>
                </a:solidFill>
              </a:rPr>
              <a:t>“AI-powered toothbrush uses machine learning to judge your technique”</a:t>
            </a:r>
          </a:p>
          <a:p>
            <a:pPr algn="ctr"/>
            <a:endParaRPr lang="en-US" sz="2800" dirty="0">
              <a:solidFill>
                <a:srgbClr val="CFD856"/>
              </a:solidFill>
            </a:endParaRPr>
          </a:p>
        </p:txBody>
      </p:sp>
      <p:pic>
        <p:nvPicPr>
          <p:cNvPr id="9" name="Picture 8">
            <a:extLst>
              <a:ext uri="{FF2B5EF4-FFF2-40B4-BE49-F238E27FC236}">
                <a16:creationId xmlns:a16="http://schemas.microsoft.com/office/drawing/2014/main" id="{C06FA925-C5D4-83CB-8424-1ACBB9CAC002}"/>
              </a:ext>
            </a:extLst>
          </p:cNvPr>
          <p:cNvPicPr>
            <a:picLocks noChangeAspect="1"/>
          </p:cNvPicPr>
          <p:nvPr/>
        </p:nvPicPr>
        <p:blipFill>
          <a:blip r:embed="rId4"/>
          <a:stretch>
            <a:fillRect/>
          </a:stretch>
        </p:blipFill>
        <p:spPr>
          <a:xfrm>
            <a:off x="3878513" y="3299381"/>
            <a:ext cx="3803083" cy="2993009"/>
          </a:xfrm>
          <a:prstGeom prst="rect">
            <a:avLst/>
          </a:prstGeom>
        </p:spPr>
      </p:pic>
      <p:pic>
        <p:nvPicPr>
          <p:cNvPr id="10" name="Picture 9">
            <a:extLst>
              <a:ext uri="{FF2B5EF4-FFF2-40B4-BE49-F238E27FC236}">
                <a16:creationId xmlns:a16="http://schemas.microsoft.com/office/drawing/2014/main" id="{38E02D1B-3ED3-F566-4F10-D46F8C9CC7F1}"/>
              </a:ext>
            </a:extLst>
          </p:cNvPr>
          <p:cNvPicPr>
            <a:picLocks noChangeAspect="1"/>
          </p:cNvPicPr>
          <p:nvPr/>
        </p:nvPicPr>
        <p:blipFill>
          <a:blip r:embed="rId5"/>
          <a:stretch>
            <a:fillRect/>
          </a:stretch>
        </p:blipFill>
        <p:spPr>
          <a:xfrm>
            <a:off x="2643090" y="1489436"/>
            <a:ext cx="6631070" cy="5264870"/>
          </a:xfrm>
          <a:prstGeom prst="rect">
            <a:avLst/>
          </a:prstGeom>
        </p:spPr>
      </p:pic>
    </p:spTree>
    <p:extLst>
      <p:ext uri="{BB962C8B-B14F-4D97-AF65-F5344CB8AC3E}">
        <p14:creationId xmlns:p14="http://schemas.microsoft.com/office/powerpoint/2010/main" val="160574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1+#ppt_w/2"/>
                                          </p:val>
                                        </p:tav>
                                        <p:tav tm="100000">
                                          <p:val>
                                            <p:strVal val="#ppt_x"/>
                                          </p:val>
                                        </p:tav>
                                      </p:tavLst>
                                    </p:anim>
                                    <p:anim calcmode="lin" valueType="num">
                                      <p:cBhvr additive="base">
                                        <p:cTn id="12"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0-ppt_w/2"/>
                                          </p:val>
                                        </p:tav>
                                      </p:tavLst>
                                    </p:anim>
                                    <p:anim calcmode="lin" valueType="num">
                                      <p:cBhvr additive="base">
                                        <p:cTn id="17" dur="500"/>
                                        <p:tgtEl>
                                          <p:spTgt spid="7"/>
                                        </p:tgtEl>
                                        <p:attrNameLst>
                                          <p:attrName>ppt_y</p:attrName>
                                        </p:attrNameLst>
                                      </p:cBhvr>
                                      <p:tavLst>
                                        <p:tav tm="0">
                                          <p:val>
                                            <p:strVal val="ppt_y"/>
                                          </p:val>
                                        </p:tav>
                                        <p:tav tm="100000">
                                          <p:val>
                                            <p:strVal val="ppt_y"/>
                                          </p:val>
                                        </p:tav>
                                      </p:tavLst>
                                    </p:anim>
                                    <p:set>
                                      <p:cBhvr>
                                        <p:cTn id="18" dur="1" fill="hold">
                                          <p:stCondLst>
                                            <p:cond delay="499"/>
                                          </p:stCondLst>
                                        </p:cTn>
                                        <p:tgtEl>
                                          <p:spTgt spid="7"/>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3074"/>
                                        </p:tgtEl>
                                        <p:attrNameLst>
                                          <p:attrName>ppt_x</p:attrName>
                                        </p:attrNameLst>
                                      </p:cBhvr>
                                      <p:tavLst>
                                        <p:tav tm="0">
                                          <p:val>
                                            <p:strVal val="ppt_x"/>
                                          </p:val>
                                        </p:tav>
                                        <p:tav tm="100000">
                                          <p:val>
                                            <p:strVal val="0-ppt_w/2"/>
                                          </p:val>
                                        </p:tav>
                                      </p:tavLst>
                                    </p:anim>
                                    <p:anim calcmode="lin" valueType="num">
                                      <p:cBhvr additive="base">
                                        <p:cTn id="21" dur="500"/>
                                        <p:tgtEl>
                                          <p:spTgt spid="3074"/>
                                        </p:tgtEl>
                                        <p:attrNameLst>
                                          <p:attrName>ppt_y</p:attrName>
                                        </p:attrNameLst>
                                      </p:cBhvr>
                                      <p:tavLst>
                                        <p:tav tm="0">
                                          <p:val>
                                            <p:strVal val="ppt_y"/>
                                          </p:val>
                                        </p:tav>
                                        <p:tav tm="100000">
                                          <p:val>
                                            <p:strVal val="ppt_y"/>
                                          </p:val>
                                        </p:tav>
                                      </p:tavLst>
                                    </p:anim>
                                    <p:set>
                                      <p:cBhvr>
                                        <p:cTn id="22" dur="1" fill="hold">
                                          <p:stCondLst>
                                            <p:cond delay="499"/>
                                          </p:stCondLst>
                                        </p:cTn>
                                        <p:tgtEl>
                                          <p:spTgt spid="30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grpId="1"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0-ppt_w/2"/>
                                          </p:val>
                                        </p:tav>
                                      </p:tavLst>
                                    </p:anim>
                                    <p:anim calcmode="lin" valueType="num">
                                      <p:cBhvr additive="base">
                                        <p:cTn id="37" dur="500"/>
                                        <p:tgtEl>
                                          <p:spTgt spid="8"/>
                                        </p:tgtEl>
                                        <p:attrNameLst>
                                          <p:attrName>ppt_y</p:attrName>
                                        </p:attrNameLst>
                                      </p:cBhvr>
                                      <p:tavLst>
                                        <p:tav tm="0">
                                          <p:val>
                                            <p:strVal val="ppt_y"/>
                                          </p:val>
                                        </p:tav>
                                        <p:tav tm="100000">
                                          <p:val>
                                            <p:strVal val="ppt_y"/>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xit" presetSubtype="8" fill="hold" nodeType="withEffect">
                                  <p:stCondLst>
                                    <p:cond delay="0"/>
                                  </p:stCondLst>
                                  <p:childTnLst>
                                    <p:anim calcmode="lin" valueType="num">
                                      <p:cBhvr additive="base">
                                        <p:cTn id="40" dur="500"/>
                                        <p:tgtEl>
                                          <p:spTgt spid="9"/>
                                        </p:tgtEl>
                                        <p:attrNameLst>
                                          <p:attrName>ppt_x</p:attrName>
                                        </p:attrNameLst>
                                      </p:cBhvr>
                                      <p:tavLst>
                                        <p:tav tm="0">
                                          <p:val>
                                            <p:strVal val="ppt_x"/>
                                          </p:val>
                                        </p:tav>
                                        <p:tav tm="100000">
                                          <p:val>
                                            <p:strVal val="0-ppt_w/2"/>
                                          </p:val>
                                        </p:tav>
                                      </p:tavLst>
                                    </p:anim>
                                    <p:anim calcmode="lin" valueType="num">
                                      <p:cBhvr additive="base">
                                        <p:cTn id="41" dur="500"/>
                                        <p:tgtEl>
                                          <p:spTgt spid="9"/>
                                        </p:tgtEl>
                                        <p:attrNameLst>
                                          <p:attrName>ppt_y</p:attrName>
                                        </p:attrNameLst>
                                      </p:cBhvr>
                                      <p:tavLst>
                                        <p:tav tm="0">
                                          <p:val>
                                            <p:strVal val="ppt_y"/>
                                          </p:val>
                                        </p:tav>
                                        <p:tav tm="100000">
                                          <p:val>
                                            <p:strVal val="ppt_y"/>
                                          </p:val>
                                        </p:tav>
                                      </p:tavLst>
                                    </p:anim>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8" fill="hold" nodeType="clickEffect">
                                  <p:stCondLst>
                                    <p:cond delay="0"/>
                                  </p:stCondLst>
                                  <p:childTnLst>
                                    <p:anim calcmode="lin" valueType="num">
                                      <p:cBhvr additive="base">
                                        <p:cTn id="52" dur="500"/>
                                        <p:tgtEl>
                                          <p:spTgt spid="10"/>
                                        </p:tgtEl>
                                        <p:attrNameLst>
                                          <p:attrName>ppt_x</p:attrName>
                                        </p:attrNameLst>
                                      </p:cBhvr>
                                      <p:tavLst>
                                        <p:tav tm="0">
                                          <p:val>
                                            <p:strVal val="ppt_x"/>
                                          </p:val>
                                        </p:tav>
                                        <p:tav tm="100000">
                                          <p:val>
                                            <p:strVal val="0-ppt_w/2"/>
                                          </p:val>
                                        </p:tav>
                                      </p:tavLst>
                                    </p:anim>
                                    <p:anim calcmode="lin" valueType="num">
                                      <p:cBhvr additive="base">
                                        <p:cTn id="53" dur="500"/>
                                        <p:tgtEl>
                                          <p:spTgt spid="10"/>
                                        </p:tgtEl>
                                        <p:attrNameLst>
                                          <p:attrName>ppt_y</p:attrName>
                                        </p:attrNameLst>
                                      </p:cBhvr>
                                      <p:tavLst>
                                        <p:tav tm="0">
                                          <p:val>
                                            <p:strVal val="ppt_y"/>
                                          </p:val>
                                        </p:tav>
                                        <p:tav tm="100000">
                                          <p:val>
                                            <p:strVal val="ppt_y"/>
                                          </p:val>
                                        </p:tav>
                                      </p:tavLst>
                                    </p:anim>
                                    <p:set>
                                      <p:cBhvr>
                                        <p:cTn id="5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29853-C981-E05C-2CE8-F19B1A513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AF17B-3F13-820E-CD76-F74523E26630}"/>
              </a:ext>
            </a:extLst>
          </p:cNvPr>
          <p:cNvSpPr>
            <a:spLocks noGrp="1"/>
          </p:cNvSpPr>
          <p:nvPr>
            <p:ph type="title"/>
          </p:nvPr>
        </p:nvSpPr>
        <p:spPr/>
        <p:txBody>
          <a:bodyPr/>
          <a:lstStyle/>
          <a:p>
            <a:r>
              <a:rPr lang="en-US" dirty="0">
                <a:solidFill>
                  <a:srgbClr val="00B399"/>
                </a:solidFill>
              </a:rPr>
              <a:t>The AI Mess We're Already In</a:t>
            </a:r>
            <a:endParaRPr lang="en-DE" dirty="0">
              <a:solidFill>
                <a:srgbClr val="00B399"/>
              </a:solidFill>
            </a:endParaRPr>
          </a:p>
        </p:txBody>
      </p:sp>
      <p:sp>
        <p:nvSpPr>
          <p:cNvPr id="3" name="Content Placeholder 2">
            <a:extLst>
              <a:ext uri="{FF2B5EF4-FFF2-40B4-BE49-F238E27FC236}">
                <a16:creationId xmlns:a16="http://schemas.microsoft.com/office/drawing/2014/main" id="{E5A43542-8765-4D6B-95B1-AE377AF598BC}"/>
              </a:ext>
            </a:extLst>
          </p:cNvPr>
          <p:cNvSpPr>
            <a:spLocks noGrp="1"/>
          </p:cNvSpPr>
          <p:nvPr>
            <p:ph idx="1"/>
          </p:nvPr>
        </p:nvSpPr>
        <p:spPr>
          <a:xfrm>
            <a:off x="929441" y="1870402"/>
            <a:ext cx="6589295" cy="1603375"/>
          </a:xfrm>
        </p:spPr>
        <p:txBody>
          <a:bodyPr/>
          <a:lstStyle/>
          <a:p>
            <a:pPr marL="0" indent="0">
              <a:buNone/>
            </a:pPr>
            <a:r>
              <a:rPr lang="en-US" dirty="0">
                <a:solidFill>
                  <a:srgbClr val="CFD856"/>
                </a:solidFill>
              </a:rPr>
              <a:t>Is it AI…? Or just sparkling automation?</a:t>
            </a:r>
            <a:endParaRPr lang="en-DE" dirty="0">
              <a:solidFill>
                <a:srgbClr val="CFD856"/>
              </a:solidFill>
            </a:endParaRPr>
          </a:p>
        </p:txBody>
      </p:sp>
      <p:pic>
        <p:nvPicPr>
          <p:cNvPr id="9" name="Picture 8">
            <a:extLst>
              <a:ext uri="{FF2B5EF4-FFF2-40B4-BE49-F238E27FC236}">
                <a16:creationId xmlns:a16="http://schemas.microsoft.com/office/drawing/2014/main" id="{D00C4029-2443-D871-3A58-13889A57BEB8}"/>
              </a:ext>
            </a:extLst>
          </p:cNvPr>
          <p:cNvPicPr>
            <a:picLocks noChangeAspect="1"/>
          </p:cNvPicPr>
          <p:nvPr/>
        </p:nvPicPr>
        <p:blipFill>
          <a:blip r:embed="rId3"/>
          <a:stretch>
            <a:fillRect/>
          </a:stretch>
        </p:blipFill>
        <p:spPr>
          <a:xfrm>
            <a:off x="7986515" y="2323499"/>
            <a:ext cx="2563625" cy="4018547"/>
          </a:xfrm>
          <a:prstGeom prst="rect">
            <a:avLst/>
          </a:prstGeom>
        </p:spPr>
      </p:pic>
      <p:pic>
        <p:nvPicPr>
          <p:cNvPr id="2058" name="Picture 10" descr="ChatGPT Tasks in 6 Minutes">
            <a:extLst>
              <a:ext uri="{FF2B5EF4-FFF2-40B4-BE49-F238E27FC236}">
                <a16:creationId xmlns:a16="http://schemas.microsoft.com/office/drawing/2014/main" id="{E9B67C27-D94D-1411-29CA-9549E0B3F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804" y="4090814"/>
            <a:ext cx="2563625" cy="1442039"/>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5E17556B-44E5-BE99-A052-E36F3FE25ED7}"/>
              </a:ext>
            </a:extLst>
          </p:cNvPr>
          <p:cNvSpPr txBox="1">
            <a:spLocks/>
          </p:cNvSpPr>
          <p:nvPr/>
        </p:nvSpPr>
        <p:spPr>
          <a:xfrm>
            <a:off x="1295400" y="3447632"/>
            <a:ext cx="6589295"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FD856"/>
                </a:solidFill>
              </a:rPr>
              <a:t>Fancy an example?</a:t>
            </a:r>
            <a:endParaRPr lang="en-DE" dirty="0">
              <a:solidFill>
                <a:srgbClr val="CFD856"/>
              </a:solidFill>
            </a:endParaRPr>
          </a:p>
        </p:txBody>
      </p:sp>
    </p:spTree>
    <p:extLst>
      <p:ext uri="{BB962C8B-B14F-4D97-AF65-F5344CB8AC3E}">
        <p14:creationId xmlns:p14="http://schemas.microsoft.com/office/powerpoint/2010/main" val="205847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fade">
                                      <p:cBhvr>
                                        <p:cTn id="18" dur="1000"/>
                                        <p:tgtEl>
                                          <p:spTgt spid="2058"/>
                                        </p:tgtEl>
                                      </p:cBhvr>
                                    </p:animEffect>
                                    <p:anim calcmode="lin" valueType="num">
                                      <p:cBhvr>
                                        <p:cTn id="19" dur="1000" fill="hold"/>
                                        <p:tgtEl>
                                          <p:spTgt spid="2058"/>
                                        </p:tgtEl>
                                        <p:attrNameLst>
                                          <p:attrName>ppt_x</p:attrName>
                                        </p:attrNameLst>
                                      </p:cBhvr>
                                      <p:tavLst>
                                        <p:tav tm="0">
                                          <p:val>
                                            <p:strVal val="#ppt_x"/>
                                          </p:val>
                                        </p:tav>
                                        <p:tav tm="100000">
                                          <p:val>
                                            <p:strVal val="#ppt_x"/>
                                          </p:val>
                                        </p:tav>
                                      </p:tavLst>
                                    </p:anim>
                                    <p:anim calcmode="lin" valueType="num">
                                      <p:cBhvr>
                                        <p:cTn id="20"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33B7A-41C1-5359-F428-105A6E9E2B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2491E-595B-0E56-FAB0-7511F8392F9D}"/>
              </a:ext>
            </a:extLst>
          </p:cNvPr>
          <p:cNvSpPr>
            <a:spLocks noGrp="1"/>
          </p:cNvSpPr>
          <p:nvPr>
            <p:ph type="title"/>
          </p:nvPr>
        </p:nvSpPr>
        <p:spPr/>
        <p:txBody>
          <a:bodyPr/>
          <a:lstStyle/>
          <a:p>
            <a:r>
              <a:rPr lang="en-US" dirty="0">
                <a:solidFill>
                  <a:srgbClr val="00B399"/>
                </a:solidFill>
              </a:rPr>
              <a:t>The AI Mess We're Already In</a:t>
            </a:r>
            <a:endParaRPr lang="en-DE" dirty="0">
              <a:solidFill>
                <a:srgbClr val="00B399"/>
              </a:solidFill>
            </a:endParaRPr>
          </a:p>
        </p:txBody>
      </p:sp>
      <p:pic>
        <p:nvPicPr>
          <p:cNvPr id="3074" name="Picture 2" descr="Hacker tricks chatbot into selling him a car for $1 - Upworthy">
            <a:extLst>
              <a:ext uri="{FF2B5EF4-FFF2-40B4-BE49-F238E27FC236}">
                <a16:creationId xmlns:a16="http://schemas.microsoft.com/office/drawing/2014/main" id="{A0024824-4D3F-1CC3-A08C-4A17E93E2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413" y="1982918"/>
            <a:ext cx="7647985" cy="38239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oxie® AI Companion">
            <a:extLst>
              <a:ext uri="{FF2B5EF4-FFF2-40B4-BE49-F238E27FC236}">
                <a16:creationId xmlns:a16="http://schemas.microsoft.com/office/drawing/2014/main" id="{C0E2BB41-143B-70A0-0D35-DCD4C5377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1418" y="1731213"/>
            <a:ext cx="4483339" cy="4482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icrosoft Chatbot Snafu Shows Our Robot Overlords Aren't Ready Yet : All  Tech Considered : NPR">
            <a:extLst>
              <a:ext uri="{FF2B5EF4-FFF2-40B4-BE49-F238E27FC236}">
                <a16:creationId xmlns:a16="http://schemas.microsoft.com/office/drawing/2014/main" id="{34AB2153-BB89-81A6-135E-CB124F193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5176" y="1690688"/>
            <a:ext cx="5569222" cy="48860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00CA60F-9C35-2EF4-54D5-5D2497F4487A}"/>
              </a:ext>
            </a:extLst>
          </p:cNvPr>
          <p:cNvSpPr/>
          <p:nvPr/>
        </p:nvSpPr>
        <p:spPr>
          <a:xfrm>
            <a:off x="3185252" y="3120272"/>
            <a:ext cx="3864990" cy="112179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34004350-7951-8762-7F74-20A0B088D1EA}"/>
              </a:ext>
            </a:extLst>
          </p:cNvPr>
          <p:cNvSpPr/>
          <p:nvPr/>
        </p:nvSpPr>
        <p:spPr>
          <a:xfrm>
            <a:off x="3111409" y="5132249"/>
            <a:ext cx="3864990" cy="6746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74F9A830-FB7A-BD56-974A-0847BBFAB6BB}"/>
              </a:ext>
            </a:extLst>
          </p:cNvPr>
          <p:cNvSpPr/>
          <p:nvPr/>
        </p:nvSpPr>
        <p:spPr>
          <a:xfrm>
            <a:off x="3111409" y="5789758"/>
            <a:ext cx="3864990" cy="7159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1" name="Picture 10">
            <a:extLst>
              <a:ext uri="{FF2B5EF4-FFF2-40B4-BE49-F238E27FC236}">
                <a16:creationId xmlns:a16="http://schemas.microsoft.com/office/drawing/2014/main" id="{D6A389A0-28C6-70FE-5369-2C760C21B0A2}"/>
              </a:ext>
            </a:extLst>
          </p:cNvPr>
          <p:cNvPicPr>
            <a:picLocks noChangeAspect="1"/>
          </p:cNvPicPr>
          <p:nvPr/>
        </p:nvPicPr>
        <p:blipFill>
          <a:blip r:embed="rId6"/>
          <a:stretch>
            <a:fillRect/>
          </a:stretch>
        </p:blipFill>
        <p:spPr>
          <a:xfrm>
            <a:off x="2261958" y="1840942"/>
            <a:ext cx="7282257" cy="3822964"/>
          </a:xfrm>
          <a:prstGeom prst="rect">
            <a:avLst/>
          </a:prstGeom>
        </p:spPr>
      </p:pic>
    </p:spTree>
    <p:extLst>
      <p:ext uri="{BB962C8B-B14F-4D97-AF65-F5344CB8AC3E}">
        <p14:creationId xmlns:p14="http://schemas.microsoft.com/office/powerpoint/2010/main" val="22669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3074"/>
                                        </p:tgtEl>
                                        <p:attrNameLst>
                                          <p:attrName>ppt_x</p:attrName>
                                        </p:attrNameLst>
                                      </p:cBhvr>
                                      <p:tavLst>
                                        <p:tav tm="0">
                                          <p:val>
                                            <p:strVal val="ppt_x"/>
                                          </p:val>
                                        </p:tav>
                                        <p:tav tm="100000">
                                          <p:val>
                                            <p:strVal val="0-ppt_w/2"/>
                                          </p:val>
                                        </p:tav>
                                      </p:tavLst>
                                    </p:anim>
                                    <p:anim calcmode="lin" valueType="num">
                                      <p:cBhvr additive="base">
                                        <p:cTn id="13" dur="500"/>
                                        <p:tgtEl>
                                          <p:spTgt spid="3074"/>
                                        </p:tgtEl>
                                        <p:attrNameLst>
                                          <p:attrName>ppt_y</p:attrName>
                                        </p:attrNameLst>
                                      </p:cBhvr>
                                      <p:tavLst>
                                        <p:tav tm="0">
                                          <p:val>
                                            <p:strVal val="ppt_y"/>
                                          </p:val>
                                        </p:tav>
                                        <p:tav tm="100000">
                                          <p:val>
                                            <p:strVal val="ppt_y"/>
                                          </p:val>
                                        </p:tav>
                                      </p:tavLst>
                                    </p:anim>
                                    <p:set>
                                      <p:cBhvr>
                                        <p:cTn id="14" dur="1" fill="hold">
                                          <p:stCondLst>
                                            <p:cond delay="499"/>
                                          </p:stCondLst>
                                        </p:cTn>
                                        <p:tgtEl>
                                          <p:spTgt spid="307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0-ppt_w/2"/>
                                          </p:val>
                                        </p:tav>
                                      </p:tavLst>
                                    </p:anim>
                                    <p:anim calcmode="lin" valueType="num">
                                      <p:cBhvr additive="base">
                                        <p:cTn id="25" dur="500"/>
                                        <p:tgtEl>
                                          <p:spTgt spid="4"/>
                                        </p:tgtEl>
                                        <p:attrNameLst>
                                          <p:attrName>ppt_y</p:attrName>
                                        </p:attrNameLst>
                                      </p:cBhvr>
                                      <p:tavLst>
                                        <p:tav tm="0">
                                          <p:val>
                                            <p:strVal val="ppt_y"/>
                                          </p:val>
                                        </p:tav>
                                        <p:tav tm="100000">
                                          <p:val>
                                            <p:strVal val="ppt_y"/>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7"/>
                                        </p:tgtEl>
                                        <p:attrNameLst>
                                          <p:attrName>ppt_x</p:attrName>
                                        </p:attrNameLst>
                                      </p:cBhvr>
                                      <p:tavLst>
                                        <p:tav tm="0">
                                          <p:val>
                                            <p:strVal val="ppt_x"/>
                                          </p:val>
                                        </p:tav>
                                        <p:tav tm="100000">
                                          <p:val>
                                            <p:strVal val="ppt_x"/>
                                          </p:val>
                                        </p:tav>
                                      </p:tavLst>
                                    </p:anim>
                                    <p:anim calcmode="lin" valueType="num">
                                      <p:cBhvr additive="base">
                                        <p:cTn id="49" dur="500"/>
                                        <p:tgtEl>
                                          <p:spTgt spid="7"/>
                                        </p:tgtEl>
                                        <p:attrNameLst>
                                          <p:attrName>ppt_y</p:attrName>
                                        </p:attrNameLst>
                                      </p:cBhvr>
                                      <p:tavLst>
                                        <p:tav tm="0">
                                          <p:val>
                                            <p:strVal val="ppt_y"/>
                                          </p:val>
                                        </p:tav>
                                        <p:tav tm="100000">
                                          <p:val>
                                            <p:strVal val="1+ppt_h/2"/>
                                          </p:val>
                                        </p:tav>
                                      </p:tavLst>
                                    </p:anim>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8"/>
                                        </p:tgtEl>
                                        <p:attrNameLst>
                                          <p:attrName>ppt_x</p:attrName>
                                        </p:attrNameLst>
                                      </p:cBhvr>
                                      <p:tavLst>
                                        <p:tav tm="0">
                                          <p:val>
                                            <p:strVal val="ppt_x"/>
                                          </p:val>
                                        </p:tav>
                                        <p:tav tm="100000">
                                          <p:val>
                                            <p:strVal val="ppt_x"/>
                                          </p:val>
                                        </p:tav>
                                      </p:tavLst>
                                    </p:anim>
                                    <p:anim calcmode="lin" valueType="num">
                                      <p:cBhvr additive="base">
                                        <p:cTn id="55" dur="500"/>
                                        <p:tgtEl>
                                          <p:spTgt spid="8"/>
                                        </p:tgtEl>
                                        <p:attrNameLst>
                                          <p:attrName>ppt_y</p:attrName>
                                        </p:attrNameLst>
                                      </p:cBhvr>
                                      <p:tavLst>
                                        <p:tav tm="0">
                                          <p:val>
                                            <p:strVal val="ppt_y"/>
                                          </p:val>
                                        </p:tav>
                                        <p:tav tm="100000">
                                          <p:val>
                                            <p:strVal val="1+ppt_h/2"/>
                                          </p:val>
                                        </p:tav>
                                      </p:tavLst>
                                    </p:anim>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ppt_x"/>
                                          </p:val>
                                        </p:tav>
                                      </p:tavLst>
                                    </p:anim>
                                    <p:anim calcmode="lin" valueType="num">
                                      <p:cBhvr additive="base">
                                        <p:cTn id="61" dur="500"/>
                                        <p:tgtEl>
                                          <p:spTgt spid="9"/>
                                        </p:tgtEl>
                                        <p:attrNameLst>
                                          <p:attrName>ppt_y</p:attrName>
                                        </p:attrNameLst>
                                      </p:cBhvr>
                                      <p:tavLst>
                                        <p:tav tm="0">
                                          <p:val>
                                            <p:strVal val="ppt_y"/>
                                          </p:val>
                                        </p:tav>
                                        <p:tav tm="100000">
                                          <p:val>
                                            <p:strVal val="1+ppt_h/2"/>
                                          </p:val>
                                        </p:tav>
                                      </p:tavLst>
                                    </p:anim>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8" fill="hold" nodeType="clickEffect">
                                  <p:stCondLst>
                                    <p:cond delay="0"/>
                                  </p:stCondLst>
                                  <p:childTnLst>
                                    <p:anim calcmode="lin" valueType="num">
                                      <p:cBhvr additive="base">
                                        <p:cTn id="66" dur="500"/>
                                        <p:tgtEl>
                                          <p:spTgt spid="6"/>
                                        </p:tgtEl>
                                        <p:attrNameLst>
                                          <p:attrName>ppt_x</p:attrName>
                                        </p:attrNameLst>
                                      </p:cBhvr>
                                      <p:tavLst>
                                        <p:tav tm="0">
                                          <p:val>
                                            <p:strVal val="ppt_x"/>
                                          </p:val>
                                        </p:tav>
                                        <p:tav tm="100000">
                                          <p:val>
                                            <p:strVal val="0-ppt_w/2"/>
                                          </p:val>
                                        </p:tav>
                                      </p:tavLst>
                                    </p:anim>
                                    <p:anim calcmode="lin" valueType="num">
                                      <p:cBhvr additive="base">
                                        <p:cTn id="67" dur="500"/>
                                        <p:tgtEl>
                                          <p:spTgt spid="6"/>
                                        </p:tgtEl>
                                        <p:attrNameLst>
                                          <p:attrName>ppt_y</p:attrName>
                                        </p:attrNameLst>
                                      </p:cBhvr>
                                      <p:tavLst>
                                        <p:tav tm="0">
                                          <p:val>
                                            <p:strVal val="ppt_y"/>
                                          </p:val>
                                        </p:tav>
                                        <p:tav tm="100000">
                                          <p:val>
                                            <p:strVal val="ppt_y"/>
                                          </p:val>
                                        </p:tav>
                                      </p:tavLst>
                                    </p:anim>
                                    <p:set>
                                      <p:cBhvr>
                                        <p:cTn id="68" dur="1" fill="hold">
                                          <p:stCondLst>
                                            <p:cond delay="499"/>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1+#ppt_w/2"/>
                                          </p:val>
                                        </p:tav>
                                        <p:tav tm="100000">
                                          <p:val>
                                            <p:strVal val="#ppt_x"/>
                                          </p:val>
                                        </p:tav>
                                      </p:tavLst>
                                    </p:anim>
                                    <p:anim calcmode="lin" valueType="num">
                                      <p:cBhvr additive="base">
                                        <p:cTn id="7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8" fill="hold"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0-ppt_w/2"/>
                                          </p:val>
                                        </p:tav>
                                      </p:tavLst>
                                    </p:anim>
                                    <p:anim calcmode="lin" valueType="num">
                                      <p:cBhvr additive="base">
                                        <p:cTn id="79" dur="500"/>
                                        <p:tgtEl>
                                          <p:spTgt spid="11"/>
                                        </p:tgtEl>
                                        <p:attrNameLst>
                                          <p:attrName>ppt_y</p:attrName>
                                        </p:attrNameLst>
                                      </p:cBhvr>
                                      <p:tavLst>
                                        <p:tav tm="0">
                                          <p:val>
                                            <p:strVal val="ppt_y"/>
                                          </p:val>
                                        </p:tav>
                                        <p:tav tm="100000">
                                          <p:val>
                                            <p:strVal val="ppt_y"/>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theme/theme1.xml><?xml version="1.0" encoding="utf-8"?>
<a:theme xmlns:a="http://schemas.openxmlformats.org/drawingml/2006/main" name="Office Theme">
  <a:themeElements>
    <a:clrScheme name="Custom 1">
      <a:dk1>
        <a:sysClr val="windowText" lastClr="000000"/>
      </a:dk1>
      <a:lt1>
        <a:srgbClr val="01B398"/>
      </a:lt1>
      <a:dk2>
        <a:srgbClr val="0E2841"/>
      </a:dk2>
      <a:lt2>
        <a:srgbClr val="E8E8E8"/>
      </a:lt2>
      <a:accent1>
        <a:srgbClr val="035821"/>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Montserrat Black"/>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fae8262-b78e-4366-8929-a5d6aac95320}" enabled="1" method="Standard" siteId="{cf36141c-ddd7-45a7-b073-111f66d0b30c}" contentBits="0" removed="0"/>
</clbl:labelList>
</file>

<file path=docProps/app.xml><?xml version="1.0" encoding="utf-8"?>
<Properties xmlns="http://schemas.openxmlformats.org/officeDocument/2006/extended-properties" xmlns:vt="http://schemas.openxmlformats.org/officeDocument/2006/docPropsVTypes">
  <TotalTime>18362</TotalTime>
  <Words>5644</Words>
  <Application>Microsoft Office PowerPoint</Application>
  <PresentationFormat>Widescreen</PresentationFormat>
  <Paragraphs>455</Paragraphs>
  <Slides>28</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Aptos SemiBold</vt:lpstr>
      <vt:lpstr>Arial</vt:lpstr>
      <vt:lpstr>CollegiateBlackFLF</vt:lpstr>
      <vt:lpstr>Consolas</vt:lpstr>
      <vt:lpstr>Devanagari Sangam MN</vt:lpstr>
      <vt:lpstr>Montserrat Black</vt:lpstr>
      <vt:lpstr>Montserrat ExtraBold</vt:lpstr>
      <vt:lpstr>Montserrat Medium</vt:lpstr>
      <vt:lpstr>Segoe UI</vt:lpstr>
      <vt:lpstr>Wingdings</vt:lpstr>
      <vt:lpstr>Office Theme</vt:lpstr>
      <vt:lpstr>FROM AI HYPE </vt:lpstr>
      <vt:lpstr>Welcome &amp; Introduction</vt:lpstr>
      <vt:lpstr>Welcome &amp; Agenda</vt:lpstr>
      <vt:lpstr>The Myth &amp; The Mess</vt:lpstr>
      <vt:lpstr>The Myth &amp; The Mess</vt:lpstr>
      <vt:lpstr>The AI Mess We're Already In</vt:lpstr>
      <vt:lpstr>The AI Mess We're Already In</vt:lpstr>
      <vt:lpstr>The AI Mess We're Already In</vt:lpstr>
      <vt:lpstr>The AI Mess We're Already In</vt:lpstr>
      <vt:lpstr>And Then There’s the Other Side…</vt:lpstr>
      <vt:lpstr>We’ve been here before</vt:lpstr>
      <vt:lpstr>…long before</vt:lpstr>
      <vt:lpstr>Now It's AI’s Turn</vt:lpstr>
      <vt:lpstr>Three levels of control</vt:lpstr>
      <vt:lpstr> Tenant level</vt:lpstr>
      <vt:lpstr> Tenant level</vt:lpstr>
      <vt:lpstr> Tenant-ish level</vt:lpstr>
      <vt:lpstr> Environment level</vt:lpstr>
      <vt:lpstr> Agent level</vt:lpstr>
      <vt:lpstr> Agent level</vt:lpstr>
      <vt:lpstr> Agent level</vt:lpstr>
      <vt:lpstr> Agent level</vt:lpstr>
      <vt:lpstr> If no appropriate topic is triggered, and orchestration or general knowledge is on, the agent might improvise.</vt:lpstr>
      <vt:lpstr>PowerPoint Presentation</vt:lpstr>
      <vt:lpstr>Talk to Me Like a Prompt Engineer</vt:lpstr>
      <vt:lpstr>Take it with you</vt:lpstr>
      <vt:lpstr>Take it with you</vt:lpstr>
      <vt:lpstr>Q&amp;A &amp;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Roth</dc:creator>
  <cp:lastModifiedBy>Michael Roth</cp:lastModifiedBy>
  <cp:revision>3</cp:revision>
  <dcterms:created xsi:type="dcterms:W3CDTF">2025-04-30T15:14:00Z</dcterms:created>
  <dcterms:modified xsi:type="dcterms:W3CDTF">2025-05-27T15:36:56Z</dcterms:modified>
</cp:coreProperties>
</file>